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notesMasterIdLst>
    <p:notesMasterId r:id="rId11"/>
  </p:notesMasterIdLst>
  <p:sldIdLst>
    <p:sldId id="410" r:id="rId5"/>
    <p:sldId id="411" r:id="rId6"/>
    <p:sldId id="412" r:id="rId7"/>
    <p:sldId id="413" r:id="rId8"/>
    <p:sldId id="414" r:id="rId9"/>
    <p:sldId id="415" r:id="rId10"/>
  </p:sldIdLst>
  <p:sldSz cx="9144000" cy="6858000" type="screen4x3"/>
  <p:notesSz cx="6797675" cy="9928225"/>
  <p:defaultTextStyle>
    <a:defPPr>
      <a:defRPr lang="nb-NO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AA95"/>
    <a:srgbClr val="F9A444"/>
    <a:srgbClr val="FFDB69"/>
    <a:srgbClr val="BAE4BF"/>
    <a:srgbClr val="B1EDD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- aks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113A9D2-9D6B-4929-AA2D-F23B5EE8CBE7}" styleName="Temastil 2 - aks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C2FFA5D-87B4-456A-9821-1D502468CF0F}" styleName="Temastil 1 - aks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D5ABB26-0587-4C30-8999-92F81FD0307C}" styleName="Ingen stil, ingen rutenett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7986" autoAdjust="0"/>
    <p:restoredTop sz="91222" autoAdjust="0"/>
  </p:normalViewPr>
  <p:slideViewPr>
    <p:cSldViewPr showGuides="1">
      <p:cViewPr>
        <p:scale>
          <a:sx n="62" d="100"/>
          <a:sy n="62" d="100"/>
        </p:scale>
        <p:origin x="-1110" y="-18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297" cy="496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714" tIns="45857" rIns="91714" bIns="45857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379" y="0"/>
            <a:ext cx="2946296" cy="496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714" tIns="45857" rIns="91714" bIns="45857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4113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48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676" y="4715828"/>
            <a:ext cx="4984324" cy="44675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714" tIns="45857" rIns="91714" bIns="4585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b-NO" noProof="0" smtClean="0"/>
              <a:t>Click to edit Master text styles</a:t>
            </a:r>
          </a:p>
          <a:p>
            <a:pPr lvl="1"/>
            <a:r>
              <a:rPr lang="nb-NO" noProof="0" smtClean="0"/>
              <a:t>Second level</a:t>
            </a:r>
          </a:p>
          <a:p>
            <a:pPr lvl="2"/>
            <a:r>
              <a:rPr lang="nb-NO" noProof="0" smtClean="0"/>
              <a:t>Third level</a:t>
            </a:r>
          </a:p>
          <a:p>
            <a:pPr lvl="3"/>
            <a:r>
              <a:rPr lang="nb-NO" noProof="0" smtClean="0"/>
              <a:t>Fourth level</a:t>
            </a:r>
          </a:p>
          <a:p>
            <a:pPr lvl="4"/>
            <a:r>
              <a:rPr lang="nb-NO" noProof="0" smtClean="0"/>
              <a:t>Fifth level</a:t>
            </a:r>
          </a:p>
        </p:txBody>
      </p:sp>
      <p:sp>
        <p:nvSpPr>
          <p:cNvPr id="348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655"/>
            <a:ext cx="2946297" cy="496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714" tIns="45857" rIns="91714" bIns="45857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348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379" y="9431655"/>
            <a:ext cx="2946296" cy="496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714" tIns="45857" rIns="91714" bIns="45857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A6CF9023-F9D4-467E-BF65-EDA212D2A60E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08903861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Forside"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3360" y="3614471"/>
            <a:ext cx="8122640" cy="846313"/>
          </a:xfrm>
        </p:spPr>
        <p:txBody>
          <a:bodyPr anchor="t">
            <a:noAutofit/>
          </a:bodyPr>
          <a:lstStyle>
            <a:lvl1pPr algn="ctr">
              <a:defRPr sz="4800">
                <a:solidFill>
                  <a:schemeClr val="accent1"/>
                </a:solidFill>
              </a:defRPr>
            </a:lvl1pPr>
          </a:lstStyle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4466890"/>
            <a:ext cx="6400800" cy="705317"/>
          </a:xfrm>
        </p:spPr>
        <p:txBody>
          <a:bodyPr>
            <a:normAutofit/>
          </a:bodyPr>
          <a:lstStyle>
            <a:lvl1pPr marL="0" indent="0" algn="ctr">
              <a:buNone/>
              <a:defRPr sz="2400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dirty="0" smtClean="0"/>
              <a:t>Utviklings- og kompetanseetaten</a:t>
            </a:r>
            <a:endParaRPr lang="en-US" dirty="0"/>
          </a:p>
        </p:txBody>
      </p:sp>
      <p:pic>
        <p:nvPicPr>
          <p:cNvPr id="4" name="Bilde 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577" y="6158278"/>
            <a:ext cx="2226244" cy="5565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6800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 og brødtekst –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Klikk for å redigere tittelstil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4"/>
            <a:ext cx="8229600" cy="363764"/>
          </a:xfrm>
        </p:spPr>
        <p:txBody>
          <a:bodyPr anchor="t">
            <a:normAutofit/>
          </a:bodyPr>
          <a:lstStyle>
            <a:lvl1pPr marL="0" indent="0">
              <a:buNone/>
              <a:defRPr sz="2000" b="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98878"/>
            <a:ext cx="8229600" cy="4130675"/>
          </a:xfrm>
        </p:spPr>
        <p:txBody>
          <a:bodyPr>
            <a:normAutofit/>
          </a:bodyPr>
          <a:lstStyle>
            <a:lvl1pPr>
              <a:defRPr sz="1600"/>
            </a:lvl1pPr>
            <a:lvl2pPr marL="608400">
              <a:defRPr sz="1600"/>
            </a:lvl2pPr>
            <a:lvl3pPr marL="896400">
              <a:defRPr sz="1600"/>
            </a:lvl3pPr>
            <a:lvl4pPr marL="1184400">
              <a:defRPr sz="1600"/>
            </a:lvl4pPr>
            <a:lvl5pPr marL="1472400"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pic>
        <p:nvPicPr>
          <p:cNvPr id="5" name="Bilde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577" y="6158278"/>
            <a:ext cx="2226244" cy="5565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42754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To spalter –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Klikk for å redigere tittelstil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4"/>
            <a:ext cx="3932167" cy="363764"/>
          </a:xfrm>
        </p:spPr>
        <p:txBody>
          <a:bodyPr anchor="t">
            <a:normAutofit/>
          </a:bodyPr>
          <a:lstStyle>
            <a:lvl1pPr marL="0" indent="0">
              <a:buNone/>
              <a:defRPr sz="2000" b="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98878"/>
            <a:ext cx="3932167" cy="4130675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34598" y="1535114"/>
            <a:ext cx="3952202" cy="363764"/>
          </a:xfrm>
        </p:spPr>
        <p:txBody>
          <a:bodyPr anchor="t">
            <a:normAutofit/>
          </a:bodyPr>
          <a:lstStyle>
            <a:lvl1pPr marL="0" indent="0">
              <a:buNone/>
              <a:defRPr sz="2000" b="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34598" y="1898878"/>
            <a:ext cx="3952202" cy="4130675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/>
          </a:p>
        </p:txBody>
      </p:sp>
      <p:pic>
        <p:nvPicPr>
          <p:cNvPr id="7" name="Bild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577" y="6158278"/>
            <a:ext cx="2226244" cy="5565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81755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 og brø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Klikk for å redigere tittelstil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4"/>
            <a:ext cx="8229600" cy="363764"/>
          </a:xfrm>
        </p:spPr>
        <p:txBody>
          <a:bodyPr anchor="t">
            <a:normAutofit/>
          </a:bodyPr>
          <a:lstStyle>
            <a:lvl1pPr marL="0" indent="0">
              <a:buNone/>
              <a:defRPr sz="2000" b="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98878"/>
            <a:ext cx="8229600" cy="4130675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322650" indent="0">
              <a:buNone/>
              <a:defRPr sz="1600"/>
            </a:lvl2pPr>
            <a:lvl3pPr marL="610650" indent="0">
              <a:buNone/>
              <a:defRPr sz="1600"/>
            </a:lvl3pPr>
            <a:lvl4pPr marL="898650" indent="0">
              <a:buNone/>
              <a:defRPr sz="1600"/>
            </a:lvl4pPr>
            <a:lvl5pPr marL="1186650" indent="0">
              <a:buNone/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9591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To spal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Klikk for å redigere tittelstil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4"/>
            <a:ext cx="3932167" cy="363764"/>
          </a:xfrm>
        </p:spPr>
        <p:txBody>
          <a:bodyPr anchor="t">
            <a:normAutofit/>
          </a:bodyPr>
          <a:lstStyle>
            <a:lvl1pPr marL="0" indent="0">
              <a:buNone/>
              <a:defRPr sz="2000" b="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98878"/>
            <a:ext cx="3932167" cy="4130675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322650" indent="0">
              <a:buNone/>
              <a:defRPr sz="1600"/>
            </a:lvl2pPr>
            <a:lvl3pPr marL="610650" indent="0">
              <a:buNone/>
              <a:defRPr sz="1600"/>
            </a:lvl3pPr>
            <a:lvl4pPr marL="898650" indent="0">
              <a:buNone/>
              <a:defRPr sz="1600"/>
            </a:lvl4pPr>
            <a:lvl5pPr marL="1186650" indent="0">
              <a:buNone/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34598" y="1535114"/>
            <a:ext cx="3952202" cy="363764"/>
          </a:xfrm>
        </p:spPr>
        <p:txBody>
          <a:bodyPr anchor="t">
            <a:normAutofit/>
          </a:bodyPr>
          <a:lstStyle>
            <a:lvl1pPr marL="0" indent="0">
              <a:buNone/>
              <a:defRPr sz="2000" b="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34598" y="1898878"/>
            <a:ext cx="3952202" cy="4130675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322650" indent="0">
              <a:buNone/>
              <a:defRPr sz="1600"/>
            </a:lvl2pPr>
            <a:lvl3pPr marL="610650" indent="0">
              <a:buNone/>
              <a:defRPr sz="1600"/>
            </a:lvl3pPr>
            <a:lvl4pPr marL="898650" indent="0">
              <a:buNone/>
              <a:defRPr sz="1600"/>
            </a:lvl4pPr>
            <a:lvl5pPr marL="1186650" indent="0">
              <a:buNone/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51023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Avslutningsslide"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3360" y="4170083"/>
            <a:ext cx="8122640" cy="766929"/>
          </a:xfrm>
        </p:spPr>
        <p:txBody>
          <a:bodyPr anchor="t">
            <a:noAutofit/>
          </a:bodyPr>
          <a:lstStyle>
            <a:lvl1pPr algn="ctr">
              <a:defRPr sz="3200">
                <a:solidFill>
                  <a:schemeClr val="accent1"/>
                </a:solidFill>
              </a:defRPr>
            </a:lvl1pPr>
          </a:lstStyle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43117"/>
            <a:ext cx="6400800" cy="705317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smtClean="0"/>
              <a:t>Klikk for å redigere undertittelstil i malen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338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14654F6-2EA9-43EB-B7E2-8DD08696FD19}" type="datetimeFigureOut">
              <a:rPr lang="nb-NO" smtClean="0"/>
              <a:t>08.12.2016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8A51C94-F8AD-45B4-9EC9-8E283F33671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2604865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jpe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9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61704"/>
            <a:ext cx="8229600" cy="86814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24062"/>
            <a:ext cx="8229600" cy="44142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pic>
        <p:nvPicPr>
          <p:cNvPr id="4" name="Bilde 3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577" y="6158278"/>
            <a:ext cx="2226244" cy="5565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4853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chemeClr val="accent1"/>
          </a:solidFill>
          <a:latin typeface="Helvetica"/>
          <a:ea typeface="+mj-ea"/>
          <a:cs typeface="Helvetica"/>
        </a:defRPr>
      </a:lvl1pPr>
    </p:titleStyle>
    <p:bodyStyle>
      <a:lvl1pPr marL="285750" indent="-285750" algn="l" defTabSz="457200" rtl="0" eaLnBrk="1" latinLnBrk="0" hangingPunct="1">
        <a:lnSpc>
          <a:spcPts val="2100"/>
        </a:lnSpc>
        <a:spcBef>
          <a:spcPts val="0"/>
        </a:spcBef>
        <a:spcAft>
          <a:spcPts val="0"/>
        </a:spcAft>
        <a:buFont typeface="Arial"/>
        <a:buChar char="•"/>
        <a:defRPr sz="1600" kern="1200">
          <a:solidFill>
            <a:schemeClr val="tx1"/>
          </a:solidFill>
          <a:latin typeface="Helvetica"/>
          <a:ea typeface="+mn-ea"/>
          <a:cs typeface="Helvetica"/>
        </a:defRPr>
      </a:lvl1pPr>
      <a:lvl2pPr marL="608400" indent="-285750" algn="l" defTabSz="457200" rtl="0" eaLnBrk="1" latinLnBrk="0" hangingPunct="1">
        <a:lnSpc>
          <a:spcPts val="2100"/>
        </a:lnSpc>
        <a:spcBef>
          <a:spcPts val="0"/>
        </a:spcBef>
        <a:spcAft>
          <a:spcPts val="0"/>
        </a:spcAft>
        <a:buFont typeface="Lucida Grande"/>
        <a:buChar char="–"/>
        <a:defRPr sz="1600" kern="1200">
          <a:solidFill>
            <a:schemeClr val="tx1"/>
          </a:solidFill>
          <a:latin typeface="Helvetica"/>
          <a:ea typeface="+mn-ea"/>
          <a:cs typeface="Helvetica"/>
        </a:defRPr>
      </a:lvl2pPr>
      <a:lvl3pPr marL="896400" indent="-285750" algn="l" defTabSz="457200" rtl="0" eaLnBrk="1" latinLnBrk="0" hangingPunct="1">
        <a:lnSpc>
          <a:spcPts val="2100"/>
        </a:lnSpc>
        <a:spcBef>
          <a:spcPts val="0"/>
        </a:spcBef>
        <a:spcAft>
          <a:spcPts val="0"/>
        </a:spcAft>
        <a:buFont typeface="Arial"/>
        <a:buChar char="•"/>
        <a:defRPr sz="1600" kern="1200">
          <a:solidFill>
            <a:schemeClr val="tx1"/>
          </a:solidFill>
          <a:latin typeface="Helvetica"/>
          <a:ea typeface="+mn-ea"/>
          <a:cs typeface="Helvetica"/>
        </a:defRPr>
      </a:lvl3pPr>
      <a:lvl4pPr marL="1184400" indent="-285750" algn="l" defTabSz="457200" rtl="0" eaLnBrk="1" latinLnBrk="0" hangingPunct="1">
        <a:lnSpc>
          <a:spcPts val="2100"/>
        </a:lnSpc>
        <a:spcBef>
          <a:spcPts val="0"/>
        </a:spcBef>
        <a:spcAft>
          <a:spcPts val="0"/>
        </a:spcAft>
        <a:buFont typeface="Lucida Grande"/>
        <a:buChar char="–"/>
        <a:defRPr sz="1600" kern="1200">
          <a:solidFill>
            <a:schemeClr val="tx1"/>
          </a:solidFill>
          <a:latin typeface="Helvetica"/>
          <a:ea typeface="+mn-ea"/>
          <a:cs typeface="Helvetica"/>
        </a:defRPr>
      </a:lvl4pPr>
      <a:lvl5pPr marL="1472400" indent="-285750" algn="l" defTabSz="457200" rtl="0" eaLnBrk="1" latinLnBrk="0" hangingPunct="1">
        <a:lnSpc>
          <a:spcPts val="2100"/>
        </a:lnSpc>
        <a:spcBef>
          <a:spcPts val="0"/>
        </a:spcBef>
        <a:spcAft>
          <a:spcPts val="0"/>
        </a:spcAft>
        <a:buFont typeface="Lucida Grande"/>
        <a:buChar char="»"/>
        <a:defRPr sz="1600" kern="1200">
          <a:solidFill>
            <a:schemeClr val="tx1"/>
          </a:solidFill>
          <a:latin typeface="Helvetica"/>
          <a:ea typeface="+mn-ea"/>
          <a:cs typeface="Helvetica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b-NO" dirty="0" err="1" smtClean="0"/>
              <a:t>WebSak</a:t>
            </a:r>
            <a:r>
              <a:rPr lang="nb-NO" dirty="0" smtClean="0"/>
              <a:t> avtalen </a:t>
            </a:r>
            <a:br>
              <a:rPr lang="nb-NO" dirty="0" smtClean="0"/>
            </a:br>
            <a:r>
              <a:rPr lang="nb-NO" dirty="0" smtClean="0"/>
              <a:t>for Oslo kommune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687159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561704"/>
            <a:ext cx="8579296" cy="868143"/>
          </a:xfrm>
        </p:spPr>
        <p:txBody>
          <a:bodyPr>
            <a:noAutofit/>
          </a:bodyPr>
          <a:lstStyle/>
          <a:p>
            <a:r>
              <a:rPr lang="nb-NO" sz="3200" dirty="0" smtClean="0"/>
              <a:t>Virksomhetenes forhold til avtalen, </a:t>
            </a:r>
            <a:r>
              <a:rPr lang="nb-NO" sz="3200" dirty="0" err="1" smtClean="0"/>
              <a:t>jfr</a:t>
            </a:r>
            <a:r>
              <a:rPr lang="nb-NO" sz="3200" dirty="0" smtClean="0"/>
              <a:t> Bilag 8:</a:t>
            </a:r>
            <a:endParaRPr lang="nb-NO" sz="3200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67544" y="1340768"/>
            <a:ext cx="8568952" cy="4414276"/>
          </a:xfrm>
        </p:spPr>
        <p:txBody>
          <a:bodyPr>
            <a:noAutofit/>
          </a:bodyPr>
          <a:lstStyle/>
          <a:p>
            <a:r>
              <a:rPr lang="nb-NO" sz="1800" dirty="0"/>
              <a:t>Avtalen forplikter Utviklings- og kompetanseetaten (UKE) og Utdanningsetaten (UDE) i Oslo kommune. De øvrige virksomhetene (inkludert bydelene) i Oslo kommune har </a:t>
            </a:r>
            <a:r>
              <a:rPr lang="nb-NO" sz="1800" b="1" dirty="0"/>
              <a:t>opsjon</a:t>
            </a:r>
            <a:r>
              <a:rPr lang="nb-NO" sz="1800" dirty="0"/>
              <a:t> på å anskaffe leveransen som er beskrevet i bilag 1 og 2. </a:t>
            </a:r>
          </a:p>
          <a:p>
            <a:endParaRPr lang="nb-NO" sz="1800" dirty="0"/>
          </a:p>
          <a:p>
            <a:r>
              <a:rPr lang="nb-NO" sz="1800" dirty="0"/>
              <a:t>Kunden vil ha en sentral enhet for koordinering av avtaleforvaltningen for standard programvare på vegne av hele Oslo kommune.</a:t>
            </a:r>
          </a:p>
          <a:p>
            <a:pPr marL="0" indent="0">
              <a:buNone/>
            </a:pPr>
            <a:r>
              <a:rPr lang="nb-NO" sz="1800" dirty="0"/>
              <a:t> </a:t>
            </a:r>
          </a:p>
          <a:p>
            <a:r>
              <a:rPr lang="nb-NO" sz="1800" dirty="0"/>
              <a:t>Dersom en virksomhet i Oslo kommune utløser en opsjon, vil denne leveransen følge avtalens bestemmelser som knytter seg til Leveransen. I slike tilfeller hefter hver virksomhet selvstendig, med den begrensning at de ikke kan gjøre gjeldende å endre, si opp eller heve avtalen på Oslo kommunes vegne. </a:t>
            </a:r>
            <a:r>
              <a:rPr lang="nb-NO" sz="1800" b="1" dirty="0"/>
              <a:t>Ved utløsning av opsjon må det utarbeides nye og spesifiserte bilag for bilag 4, 5 og 6. </a:t>
            </a:r>
            <a:r>
              <a:rPr lang="nb-NO" sz="1800" dirty="0"/>
              <a:t>Bilagene skal følge samme struktur og overordnete krav som det avtalte ved kontraktsignering for Oslo kommune. I tillegg, dersom en virksomhet i Oslo kommune utløser en opsjon </a:t>
            </a:r>
            <a:r>
              <a:rPr lang="nb-NO" sz="1800" b="1" dirty="0"/>
              <a:t>skal prisestimatet ta utgangspunkt i de forpliktende priser som fremkommer av Bilag 7 </a:t>
            </a:r>
            <a:r>
              <a:rPr lang="nb-NO" sz="1800" dirty="0"/>
              <a:t>og estimater skal følge den samme beregningsmodellen som er inngitt ved kontraktsignering, se Bilag 7.</a:t>
            </a:r>
          </a:p>
          <a:p>
            <a:endParaRPr lang="nb-NO" sz="1800" dirty="0"/>
          </a:p>
        </p:txBody>
      </p:sp>
    </p:spTree>
    <p:extLst>
      <p:ext uri="{BB962C8B-B14F-4D97-AF65-F5344CB8AC3E}">
        <p14:creationId xmlns:p14="http://schemas.microsoft.com/office/powerpoint/2010/main" val="1559353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Avrop (bruk av opsjonen)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1900808"/>
          </a:xfrm>
        </p:spPr>
        <p:txBody>
          <a:bodyPr>
            <a:normAutofit/>
          </a:bodyPr>
          <a:lstStyle/>
          <a:p>
            <a:r>
              <a:rPr lang="nb-NO" sz="1800" dirty="0" smtClean="0"/>
              <a:t>Mal </a:t>
            </a:r>
            <a:r>
              <a:rPr lang="nb-NO" sz="1800" dirty="0"/>
              <a:t>for avrop </a:t>
            </a:r>
            <a:r>
              <a:rPr lang="nb-NO" sz="1800" dirty="0" smtClean="0"/>
              <a:t>finnes. «Avrop» må her anses som en invitasjon til ACOS om å starte planleggingen i fellesskap, det er ikke en bestilling. </a:t>
            </a:r>
            <a:endParaRPr lang="nb-NO" sz="1800" dirty="0"/>
          </a:p>
          <a:p>
            <a:r>
              <a:rPr lang="nb-NO" sz="1800" dirty="0"/>
              <a:t>Bilag 4, 5 og 6 må utarbeides i </a:t>
            </a:r>
            <a:r>
              <a:rPr lang="nb-NO" sz="1800" dirty="0" smtClean="0"/>
              <a:t>fellesskap.</a:t>
            </a:r>
          </a:p>
          <a:p>
            <a:r>
              <a:rPr lang="nb-NO" sz="1800" dirty="0" smtClean="0"/>
              <a:t>Når man er enige om innholdet i bilagene kan virksomheten sende en bekreftelse som vil være en endelig bestilling.</a:t>
            </a:r>
            <a:endParaRPr lang="nb-NO" sz="1800" dirty="0"/>
          </a:p>
        </p:txBody>
      </p:sp>
      <p:graphicFrame>
        <p:nvGraphicFramePr>
          <p:cNvPr id="5" name="Tabell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6999332"/>
              </p:ext>
            </p:extLst>
          </p:nvPr>
        </p:nvGraphicFramePr>
        <p:xfrm>
          <a:off x="179512" y="2852936"/>
          <a:ext cx="8712968" cy="3200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88432"/>
                <a:gridCol w="4824536"/>
              </a:tblGrid>
              <a:tr h="370840">
                <a:tc>
                  <a:txBody>
                    <a:bodyPr/>
                    <a:lstStyle/>
                    <a:p>
                      <a:r>
                        <a:rPr lang="nb-NO" sz="1800" dirty="0" smtClean="0"/>
                        <a:t>Bilag</a:t>
                      </a:r>
                      <a:endParaRPr lang="nb-NO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1800" dirty="0" smtClean="0"/>
                        <a:t>Hva må virksomheten gjøre i forbindelse</a:t>
                      </a:r>
                      <a:r>
                        <a:rPr lang="nb-NO" sz="1800" baseline="0" dirty="0" smtClean="0"/>
                        <a:t> med avropet</a:t>
                      </a:r>
                      <a:endParaRPr lang="nb-NO" sz="1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b-NO" sz="1800" dirty="0" smtClean="0"/>
                        <a:t>Bilag 2</a:t>
                      </a:r>
                      <a:endParaRPr lang="nb-NO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1800" dirty="0" smtClean="0"/>
                        <a:t>Virksomhetens kravspesifikasjon.</a:t>
                      </a:r>
                      <a:r>
                        <a:rPr lang="nb-NO" sz="1800" baseline="0" dirty="0" smtClean="0"/>
                        <a:t> Se avtalen med </a:t>
                      </a:r>
                      <a:r>
                        <a:rPr lang="nb-NO" sz="1800" baseline="0" dirty="0" err="1" smtClean="0"/>
                        <a:t>Acos</a:t>
                      </a:r>
                      <a:r>
                        <a:rPr lang="nb-NO" sz="1800" baseline="0" dirty="0" smtClean="0"/>
                        <a:t> for eksempler (OBY og EBY)</a:t>
                      </a:r>
                      <a:endParaRPr lang="nb-NO" sz="1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800" dirty="0" smtClean="0"/>
                        <a:t>Bilag </a:t>
                      </a:r>
                      <a:r>
                        <a:rPr lang="nb-NO" sz="1800" dirty="0" smtClean="0"/>
                        <a:t>4 Prosjekt- og fremdriftsplan</a:t>
                      </a:r>
                    </a:p>
                    <a:p>
                      <a:endParaRPr lang="nb-NO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1800" dirty="0" smtClean="0"/>
                        <a:t>Angi når oppstart</a:t>
                      </a:r>
                      <a:r>
                        <a:rPr lang="nb-NO" sz="1800" baseline="0" dirty="0" smtClean="0"/>
                        <a:t> ønskes, </a:t>
                      </a:r>
                      <a:r>
                        <a:rPr lang="nb-NO" sz="1800" baseline="0" dirty="0" err="1" smtClean="0"/>
                        <a:t>evt</a:t>
                      </a:r>
                      <a:r>
                        <a:rPr lang="nb-NO" sz="1800" baseline="0" dirty="0" smtClean="0"/>
                        <a:t> foreslå sentrale datoer i den standardiserte planen</a:t>
                      </a:r>
                      <a:endParaRPr lang="nb-NO" sz="1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800" dirty="0" smtClean="0"/>
                        <a:t>Bilag 5 Test og godkjenning</a:t>
                      </a:r>
                    </a:p>
                    <a:p>
                      <a:endParaRPr lang="nb-NO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1800" dirty="0" smtClean="0"/>
                        <a:t>Supplere med det som er relevant for virksomheten, </a:t>
                      </a:r>
                      <a:r>
                        <a:rPr lang="nb-NO" sz="1800" dirty="0" err="1" smtClean="0"/>
                        <a:t>evt</a:t>
                      </a:r>
                      <a:r>
                        <a:rPr lang="nb-NO" sz="1800" dirty="0" smtClean="0"/>
                        <a:t> endre</a:t>
                      </a:r>
                      <a:endParaRPr lang="nb-NO" sz="1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800" dirty="0" smtClean="0"/>
                        <a:t>Bilag 6 Administrative bestemmelser</a:t>
                      </a:r>
                    </a:p>
                    <a:p>
                      <a:endParaRPr lang="nb-NO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800" dirty="0" smtClean="0"/>
                        <a:t>Supplere med det som er relevant for virksomheten, </a:t>
                      </a:r>
                      <a:r>
                        <a:rPr lang="nb-NO" sz="1800" dirty="0" err="1" smtClean="0"/>
                        <a:t>evt</a:t>
                      </a:r>
                      <a:r>
                        <a:rPr lang="nb-NO" sz="1800" dirty="0" smtClean="0"/>
                        <a:t> endre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71285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0911" y="404664"/>
            <a:ext cx="8229600" cy="868143"/>
          </a:xfrm>
        </p:spPr>
        <p:txBody>
          <a:bodyPr>
            <a:noAutofit/>
          </a:bodyPr>
          <a:lstStyle/>
          <a:p>
            <a:r>
              <a:rPr lang="nb-NO" sz="2800" dirty="0" smtClean="0"/>
              <a:t>Programvaren som inngår i avtalen dekker følgende moduler:</a:t>
            </a:r>
            <a:endParaRPr lang="nb-NO" sz="2800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50911" y="5157192"/>
            <a:ext cx="8229600" cy="117410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b-NO" sz="1600" dirty="0" smtClean="0"/>
              <a:t>Modulene er nærmere beskrevet i vedlegg til avtalen, </a:t>
            </a:r>
            <a:r>
              <a:rPr lang="nb-NO" sz="1600" dirty="0" err="1"/>
              <a:t>eArkiv</a:t>
            </a:r>
            <a:r>
              <a:rPr lang="nb-NO" sz="1600" dirty="0"/>
              <a:t> – SSA-T Bilag </a:t>
            </a:r>
            <a:r>
              <a:rPr lang="nb-NO" sz="1600" dirty="0" smtClean="0"/>
              <a:t>2-0. </a:t>
            </a:r>
          </a:p>
          <a:p>
            <a:pPr marL="0" indent="0">
              <a:buNone/>
            </a:pPr>
            <a:r>
              <a:rPr lang="nb-NO" sz="1600" dirty="0" smtClean="0"/>
              <a:t>Disse er listet opp på side 6: Leverandørens programvareleveranse.</a:t>
            </a:r>
          </a:p>
          <a:p>
            <a:pPr marL="0" indent="0">
              <a:buNone/>
            </a:pPr>
            <a:r>
              <a:rPr lang="nb-NO" sz="1600" dirty="0" smtClean="0"/>
              <a:t>(«</a:t>
            </a:r>
            <a:r>
              <a:rPr lang="nb-NO" sz="1600" dirty="0"/>
              <a:t>2. SSA-T Bilag 2 - Leverandørens </a:t>
            </a:r>
            <a:r>
              <a:rPr lang="nb-NO" sz="1600" dirty="0" smtClean="0"/>
              <a:t>løsningsspesifikasjon.pdf»)</a:t>
            </a:r>
            <a:endParaRPr lang="nb-NO" sz="1800" dirty="0"/>
          </a:p>
        </p:txBody>
      </p:sp>
      <p:sp>
        <p:nvSpPr>
          <p:cNvPr id="4" name="Plassholder for tekst 2"/>
          <p:cNvSpPr txBox="1">
            <a:spLocks/>
          </p:cNvSpPr>
          <p:nvPr/>
        </p:nvSpPr>
        <p:spPr>
          <a:xfrm>
            <a:off x="450911" y="1484784"/>
            <a:ext cx="7992888" cy="3384376"/>
          </a:xfrm>
          <a:prstGeom prst="rect">
            <a:avLst/>
          </a:prstGeom>
        </p:spPr>
        <p:txBody>
          <a:bodyPr numCol="2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ctr"/>
            <a:r>
              <a:rPr lang="nb-NO" sz="1800" dirty="0" err="1" smtClean="0"/>
              <a:t>WebSak</a:t>
            </a:r>
            <a:r>
              <a:rPr lang="nb-NO" sz="1800" dirty="0" smtClean="0"/>
              <a:t> </a:t>
            </a:r>
            <a:r>
              <a:rPr lang="nb-NO" sz="1800" dirty="0" err="1" smtClean="0"/>
              <a:t>Noark</a:t>
            </a:r>
            <a:r>
              <a:rPr lang="nb-NO" sz="1800" dirty="0" smtClean="0"/>
              <a:t> 5 arkiv </a:t>
            </a:r>
          </a:p>
          <a:p>
            <a:pPr fontAlgn="ctr"/>
            <a:r>
              <a:rPr lang="nb-NO" sz="1800" dirty="0" err="1" smtClean="0"/>
              <a:t>WebSak</a:t>
            </a:r>
            <a:r>
              <a:rPr lang="nb-NO" sz="1800" dirty="0" smtClean="0"/>
              <a:t> Basis</a:t>
            </a:r>
          </a:p>
          <a:p>
            <a:pPr fontAlgn="ctr"/>
            <a:r>
              <a:rPr lang="nb-NO" sz="1800" dirty="0" err="1" smtClean="0"/>
              <a:t>WebSak</a:t>
            </a:r>
            <a:r>
              <a:rPr lang="nb-NO" sz="1800" dirty="0" smtClean="0"/>
              <a:t> FOKUS</a:t>
            </a:r>
          </a:p>
          <a:p>
            <a:pPr fontAlgn="ctr"/>
            <a:r>
              <a:rPr lang="nb-NO" sz="1800" dirty="0" smtClean="0"/>
              <a:t>ACOS Arbeidsflyt</a:t>
            </a:r>
          </a:p>
          <a:p>
            <a:pPr fontAlgn="ctr"/>
            <a:r>
              <a:rPr lang="nb-NO" sz="1800" dirty="0" smtClean="0"/>
              <a:t>ACOS Møte</a:t>
            </a:r>
          </a:p>
          <a:p>
            <a:pPr fontAlgn="ctr"/>
            <a:r>
              <a:rPr lang="nb-NO" sz="1800" dirty="0" smtClean="0"/>
              <a:t>ACOS Mottak</a:t>
            </a:r>
          </a:p>
          <a:p>
            <a:pPr fontAlgn="ctr"/>
            <a:r>
              <a:rPr lang="nb-NO" sz="1800" dirty="0" smtClean="0"/>
              <a:t>ACOS Skanning</a:t>
            </a:r>
          </a:p>
          <a:p>
            <a:pPr fontAlgn="ctr"/>
            <a:r>
              <a:rPr lang="nb-NO" sz="1800" dirty="0" smtClean="0"/>
              <a:t>ACOS </a:t>
            </a:r>
            <a:r>
              <a:rPr lang="nb-NO" sz="1800" dirty="0" err="1" smtClean="0"/>
              <a:t>WebServices</a:t>
            </a:r>
            <a:r>
              <a:rPr lang="nb-NO" sz="1800" dirty="0" smtClean="0"/>
              <a:t> (standard integrasjonsgrensesnitt) </a:t>
            </a:r>
          </a:p>
          <a:p>
            <a:pPr fontAlgn="ctr"/>
            <a:r>
              <a:rPr lang="nb-NO" sz="1800" dirty="0" err="1" smtClean="0"/>
              <a:t>WebSak</a:t>
            </a:r>
            <a:r>
              <a:rPr lang="nb-NO" sz="1800" dirty="0" smtClean="0"/>
              <a:t> standard rapporter</a:t>
            </a:r>
          </a:p>
          <a:p>
            <a:pPr fontAlgn="ctr"/>
            <a:r>
              <a:rPr lang="nb-NO" sz="1800" dirty="0" smtClean="0"/>
              <a:t>ACOS Svar ut Ekspedering </a:t>
            </a:r>
          </a:p>
          <a:p>
            <a:pPr fontAlgn="ctr"/>
            <a:r>
              <a:rPr lang="nb-NO" sz="1800" dirty="0" smtClean="0"/>
              <a:t>Inkl. integrasjon mot Folke- og enhetsregisteret</a:t>
            </a:r>
          </a:p>
          <a:p>
            <a:pPr fontAlgn="ctr"/>
            <a:r>
              <a:rPr lang="nb-NO" sz="1800" dirty="0" smtClean="0"/>
              <a:t>ACOS BEST/EDU Ekspedering</a:t>
            </a:r>
          </a:p>
          <a:p>
            <a:pPr fontAlgn="ctr"/>
            <a:r>
              <a:rPr lang="nb-NO" sz="1800" dirty="0" err="1" smtClean="0"/>
              <a:t>WebSak</a:t>
            </a:r>
            <a:r>
              <a:rPr lang="nb-NO" sz="1800" dirty="0" smtClean="0"/>
              <a:t> + (grensesnitt for nettbrett) </a:t>
            </a:r>
          </a:p>
          <a:p>
            <a:pPr fontAlgn="ctr"/>
            <a:r>
              <a:rPr lang="nb-NO" sz="1800" dirty="0" err="1" smtClean="0"/>
              <a:t>WebSak</a:t>
            </a:r>
            <a:r>
              <a:rPr lang="nb-NO" sz="1800" dirty="0" smtClean="0"/>
              <a:t> i sikker sone</a:t>
            </a:r>
          </a:p>
          <a:p>
            <a:pPr fontAlgn="ctr"/>
            <a:r>
              <a:rPr lang="nb-NO" sz="1800" dirty="0" smtClean="0"/>
              <a:t>ACOS Eiendom</a:t>
            </a:r>
          </a:p>
          <a:p>
            <a:pPr fontAlgn="ctr"/>
            <a:r>
              <a:rPr lang="nb-NO" sz="1800" dirty="0" smtClean="0"/>
              <a:t>ACOS Møteportal</a:t>
            </a:r>
          </a:p>
          <a:p>
            <a:pPr fontAlgn="ctr"/>
            <a:r>
              <a:rPr lang="nb-NO" sz="1800" dirty="0" smtClean="0"/>
              <a:t>ACOS Ledelsesinformasjon (LIS) </a:t>
            </a:r>
          </a:p>
          <a:p>
            <a:pPr fontAlgn="ctr"/>
            <a:r>
              <a:rPr lang="nb-NO" sz="1800" dirty="0" smtClean="0"/>
              <a:t>ACOS Innsyn</a:t>
            </a:r>
          </a:p>
          <a:p>
            <a:endParaRPr lang="nb-NO" sz="1800" dirty="0"/>
          </a:p>
        </p:txBody>
      </p:sp>
    </p:spTree>
    <p:extLst>
      <p:ext uri="{BB962C8B-B14F-4D97-AF65-F5344CB8AC3E}">
        <p14:creationId xmlns:p14="http://schemas.microsoft.com/office/powerpoint/2010/main" val="3992102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561704"/>
            <a:ext cx="8363272" cy="868143"/>
          </a:xfrm>
        </p:spPr>
        <p:txBody>
          <a:bodyPr>
            <a:normAutofit fontScale="90000"/>
          </a:bodyPr>
          <a:lstStyle/>
          <a:p>
            <a:r>
              <a:rPr lang="nb-NO" sz="3200" dirty="0" smtClean="0"/>
              <a:t>Kan en virksomhet bruke noe annet? (Bilag 8)</a:t>
            </a:r>
            <a:endParaRPr lang="nb-NO" sz="3200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57200" y="1624062"/>
            <a:ext cx="8229600" cy="3389114"/>
          </a:xfrm>
        </p:spPr>
        <p:txBody>
          <a:bodyPr>
            <a:noAutofit/>
          </a:bodyPr>
          <a:lstStyle/>
          <a:p>
            <a:r>
              <a:rPr lang="nb-NO" sz="1800" dirty="0" smtClean="0"/>
              <a:t>«Det </a:t>
            </a:r>
            <a:r>
              <a:rPr lang="nb-NO" sz="1800" dirty="0"/>
              <a:t>er Kundens intensjon å bruke valgt standard programvare for alle virksomheter på området sak-, arkiv- og dokumentbehandling, og avtalen planlegges etablert som en konsernovergripende avtale som Oslo kommunes virksomheter blir </a:t>
            </a:r>
            <a:r>
              <a:rPr lang="nb-NO" sz="1800" b="1" dirty="0"/>
              <a:t>pålagt å bruke når de skal anskaffe standard programvare for generell sak-, arkiv- og dokumenthåndtering</a:t>
            </a:r>
            <a:r>
              <a:rPr lang="nb-NO" sz="1800" dirty="0"/>
              <a:t>.  Kunden forbeholder seg likevel retten til å anskaffe annen programvare på området dersom oppdragsgiver eventuelt finner at delområder av behovene ikke dekkes tilstrekkelig godt av den standardprogramvaren som følger av det avtalte i denne avtalen. Eksempler på dette kan være på områdene bevaring, søk og gjenfinning av elektronisk arkivmateriale, samt arkivkjerner som rene moduler for andre systemer</a:t>
            </a:r>
            <a:r>
              <a:rPr lang="nb-NO" sz="1800" dirty="0" smtClean="0"/>
              <a:t>.»</a:t>
            </a:r>
            <a:endParaRPr lang="nb-NO" sz="1800" dirty="0"/>
          </a:p>
          <a:p>
            <a:endParaRPr lang="nb-NO" sz="1800" dirty="0"/>
          </a:p>
        </p:txBody>
      </p:sp>
      <p:sp>
        <p:nvSpPr>
          <p:cNvPr id="4" name="TekstSylinder 3"/>
          <p:cNvSpPr txBox="1"/>
          <p:nvPr/>
        </p:nvSpPr>
        <p:spPr>
          <a:xfrm>
            <a:off x="409288" y="4887416"/>
            <a:ext cx="8424936" cy="914400"/>
          </a:xfrm>
          <a:prstGeom prst="rect">
            <a:avLst/>
          </a:prstGeom>
        </p:spPr>
        <p:txBody>
          <a:bodyPr vert="horz" wrap="none" lIns="91440" tIns="45720" rIns="91440" bIns="45720" rtlCol="0" anchor="t">
            <a:normAutofit/>
          </a:bodyPr>
          <a:lstStyle/>
          <a:p>
            <a:r>
              <a:rPr lang="nb-NO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«Kunden» er her Oslo kommune, ikke den enkelte virksomhet/etat. </a:t>
            </a:r>
          </a:p>
          <a:p>
            <a:r>
              <a:rPr lang="nb-NO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Dersom en virksomhet ønsker å avvike må det søkes særskilt om dette.</a:t>
            </a:r>
            <a:endParaRPr lang="nb-NO" sz="16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0109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sz="3200" dirty="0" smtClean="0"/>
              <a:t>Sentrale begreper</a:t>
            </a:r>
            <a:endParaRPr lang="nb-NO" sz="3200" dirty="0"/>
          </a:p>
        </p:txBody>
      </p:sp>
      <p:graphicFrame>
        <p:nvGraphicFramePr>
          <p:cNvPr id="4" name="Tabell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6321343"/>
              </p:ext>
            </p:extLst>
          </p:nvPr>
        </p:nvGraphicFramePr>
        <p:xfrm>
          <a:off x="539552" y="1340768"/>
          <a:ext cx="7992888" cy="4101084"/>
        </p:xfrm>
        <a:graphic>
          <a:graphicData uri="http://schemas.openxmlformats.org/drawingml/2006/table">
            <a:tbl>
              <a:tblPr firstCol="1" bandRow="1">
                <a:tableStyleId>{3C2FFA5D-87B4-456A-9821-1D502468CF0F}</a:tableStyleId>
              </a:tblPr>
              <a:tblGrid>
                <a:gridCol w="2016224"/>
                <a:gridCol w="5976664"/>
              </a:tblGrid>
              <a:tr h="1619537"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Virksomhets-implementering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Fra Bilag 4: I det videre vil en installasjon av sak-/arkivprogramvaren kalles «</a:t>
                      </a:r>
                      <a:r>
                        <a:rPr lang="nb-NO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virksomhets­installasjon</a:t>
                      </a:r>
                      <a:r>
                        <a:rPr lang="nb-NO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», og prosessen for å etablere en slik installasjon kalles «</a:t>
                      </a:r>
                      <a:r>
                        <a:rPr lang="nb-NO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virksomhets­implementering</a:t>
                      </a:r>
                      <a:r>
                        <a:rPr lang="nb-NO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». Dette gjelder også i eventuelle tilfeller hvor det etableres en felles installasjon for flere virksomheter.</a:t>
                      </a:r>
                    </a:p>
                    <a:p>
                      <a:pPr marL="0" algn="l" defTabSz="4572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8580" marR="68580" marT="0" marB="0"/>
                </a:tc>
              </a:tr>
              <a:tr h="129178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800" dirty="0">
                          <a:effectLst/>
                        </a:rPr>
                        <a:t>Brukere i </a:t>
                      </a:r>
                      <a:r>
                        <a:rPr lang="nb-NO" sz="1800" dirty="0" err="1">
                          <a:effectLst/>
                        </a:rPr>
                        <a:t>WebSak</a:t>
                      </a:r>
                      <a:endParaRPr lang="nb-NO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800" dirty="0">
                          <a:effectLst/>
                        </a:rPr>
                        <a:t>Avtalens Bilag 7, side 4: «Det er kun direkte brukere av Programvaren som utløser lisensavgift. En direkte bruker defineres som en ansatt som er registrert som bruker i Programvarens identitetsregister med status som «aktiv».»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800" dirty="0">
                          <a:effectLst/>
                        </a:rPr>
                        <a:t> </a:t>
                      </a:r>
                      <a:endParaRPr lang="nb-NO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0031520"/>
      </p:ext>
    </p:extLst>
  </p:cSld>
  <p:clrMapOvr>
    <a:masterClrMapping/>
  </p:clrMapOvr>
</p:sld>
</file>

<file path=ppt/theme/theme1.xml><?xml version="1.0" encoding="utf-8"?>
<a:theme xmlns:a="http://schemas.openxmlformats.org/drawingml/2006/main" name="Virksomhetsbesøk">
  <a:themeElements>
    <a:clrScheme name="Oslo kommune">
      <a:dk1>
        <a:srgbClr val="000000"/>
      </a:dk1>
      <a:lt1>
        <a:sysClr val="window" lastClr="FFFFFF"/>
      </a:lt1>
      <a:dk2>
        <a:srgbClr val="2B265B"/>
      </a:dk2>
      <a:lt2>
        <a:srgbClr val="FFFFFF"/>
      </a:lt2>
      <a:accent1>
        <a:srgbClr val="22408C"/>
      </a:accent1>
      <a:accent2>
        <a:srgbClr val="004438"/>
      </a:accent2>
      <a:accent3>
        <a:srgbClr val="007770"/>
      </a:accent3>
      <a:accent4>
        <a:srgbClr val="DFAB26"/>
      </a:accent4>
      <a:accent5>
        <a:srgbClr val="CE1126"/>
      </a:accent5>
      <a:accent6>
        <a:srgbClr val="861D5D"/>
      </a:accent6>
      <a:hlink>
        <a:srgbClr val="2F5EC0"/>
      </a:hlink>
      <a:folHlink>
        <a:srgbClr val="9BB8FF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/>
      <a:bodyPr vert="horz" wrap="square" lIns="91440" tIns="45720" rIns="91440" bIns="45720" rtlCol="0" anchor="t">
        <a:normAutofit/>
      </a:bodyPr>
      <a:lstStyle>
        <a:defPPr>
          <a:defRPr sz="1600" dirty="0" smtClean="0">
            <a:solidFill>
              <a:schemeClr val="tx1">
                <a:lumMod val="75000"/>
                <a:lumOff val="25000"/>
              </a:schemeClr>
            </a:solidFill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-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Prosjektdokument" ma:contentTypeID="0x010100293FDE3FCADA480B9A77BBDAD7DFA28C01006D3336F09B755348B4359A5AD6CCB449" ma:contentTypeVersion="5" ma:contentTypeDescription="Opprett et nytt dokument." ma:contentTypeScope="" ma:versionID="d1cae92ad0e9ea9a5526ec991a601520">
  <xsd:schema xmlns:xsd="http://www.w3.org/2001/XMLSchema" xmlns:xs="http://www.w3.org/2001/XMLSchema" xmlns:p="http://schemas.microsoft.com/office/2006/metadata/properties" xmlns:ns2="ee0c5ea0-3d8d-4e88-a08a-c8dfbc8b108f" targetNamespace="http://schemas.microsoft.com/office/2006/metadata/properties" ma:root="true" ma:fieldsID="914d60dd53d53453326e49295be1ced7" ns2:_="">
    <xsd:import namespace="ee0c5ea0-3d8d-4e88-a08a-c8dfbc8b108f"/>
    <xsd:element name="properties">
      <xsd:complexType>
        <xsd:sequence>
          <xsd:element name="documentManagement">
            <xsd:complexType>
              <xsd:all>
                <xsd:element ref="ns2:j25543a5815d485da9a5e0773ad762e9" minOccurs="0"/>
                <xsd:element ref="ns2:TaxCatchAll" minOccurs="0"/>
                <xsd:element ref="ns2:TaxCatchAllLabel" minOccurs="0"/>
                <xsd:element ref="ns2:SharedWithUsers" minOccurs="0"/>
                <xsd:element ref="ns2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e0c5ea0-3d8d-4e88-a08a-c8dfbc8b108f" elementFormDefault="qualified">
    <xsd:import namespace="http://schemas.microsoft.com/office/2006/documentManagement/types"/>
    <xsd:import namespace="http://schemas.microsoft.com/office/infopath/2007/PartnerControls"/>
    <xsd:element name="j25543a5815d485da9a5e0773ad762e9" ma:index="8" ma:taxonomy="true" ma:internalName="j25543a5815d485da9a5e0773ad762e9" ma:taxonomyFieldName="GtProjectPhase" ma:displayName="Fase" ma:indexed="true" ma:readOnly="false" ma:fieldId="{325543a5-815d-485d-a9a5-e0773ad762e9}" ma:sspId="894765e1-a301-4a76-920a-deeea397f60e" ma:termSetId="abcfc9d9-a263-4abb-8234-be973c46258a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CatchAll" ma:index="9" nillable="true" ma:displayName="Taxonomy Catch All Column" ma:description="" ma:hidden="true" ma:list="{a87d7949-3b6e-498a-8d62-19a16d397b57}" ma:internalName="TaxCatchAll" ma:showField="CatchAllData" ma:web="ee0c5ea0-3d8d-4e88-a08a-c8dfbc8b108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0" nillable="true" ma:displayName="Taxonomy Catch All Column1" ma:description="" ma:hidden="true" ma:list="{a87d7949-3b6e-498a-8d62-19a16d397b57}" ma:internalName="TaxCatchAllLabel" ma:readOnly="true" ma:showField="CatchAllDataLabel" ma:web="ee0c5ea0-3d8d-4e88-a08a-c8dfbc8b108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2" nillable="true" ma:displayName="Delt med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Delingsdetaljer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ee0c5ea0-3d8d-4e88-a08a-c8dfbc8b108f">
      <Value>4</Value>
    </TaxCatchAll>
    <j25543a5815d485da9a5e0773ad762e9 xmlns="ee0c5ea0-3d8d-4e88-a08a-c8dfbc8b108f">
      <Terms xmlns="http://schemas.microsoft.com/office/infopath/2007/PartnerControls">
        <TermInfo xmlns="http://schemas.microsoft.com/office/infopath/2007/PartnerControls">
          <TermName xmlns="http://schemas.microsoft.com/office/infopath/2007/PartnerControls">Konsept</TermName>
          <TermId xmlns="http://schemas.microsoft.com/office/infopath/2007/PartnerControls">99e85650-33de-4af4-b8db-edffbc8a310b</TermId>
        </TermInfo>
      </Terms>
    </j25543a5815d485da9a5e0773ad762e9>
    <SharedWithUsers xmlns="ee0c5ea0-3d8d-4e88-a08a-c8dfbc8b108f">
      <UserInfo>
        <DisplayName>Tone Traa</DisplayName>
        <AccountId>19</AccountId>
        <AccountType/>
      </UserInfo>
    </SharedWithUsers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06D9C2B-FD8A-44B3-9CFD-6AD890A0CC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e0c5ea0-3d8d-4e88-a08a-c8dfbc8b108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4D3B8663-BE54-4766-88A5-A26602297DDE}">
  <ds:schemaRefs>
    <ds:schemaRef ds:uri="ee0c5ea0-3d8d-4e88-a08a-c8dfbc8b108f"/>
    <ds:schemaRef ds:uri="http://purl.org/dc/elements/1.1/"/>
    <ds:schemaRef ds:uri="http://www.w3.org/XML/1998/namespace"/>
    <ds:schemaRef ds:uri="http://schemas.microsoft.com/office/2006/documentManagement/types"/>
    <ds:schemaRef ds:uri="http://schemas.microsoft.com/office/infopath/2007/PartnerControls"/>
    <ds:schemaRef ds:uri="http://purl.org/dc/terms/"/>
    <ds:schemaRef ds:uri="http://schemas.openxmlformats.org/package/2006/metadata/core-properties"/>
    <ds:schemaRef ds:uri="http://schemas.microsoft.com/office/2006/metadata/properties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35F52AF2-8C0F-4947-A838-9C21FC2FB4B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Virksomhetsbesøk</Template>
  <TotalTime>562</TotalTime>
  <Words>560</Words>
  <Application>Microsoft Office PowerPoint</Application>
  <PresentationFormat>Skjermfremvisning (4:3)</PresentationFormat>
  <Paragraphs>54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Lysbildetitler</vt:lpstr>
      </vt:variant>
      <vt:variant>
        <vt:i4>6</vt:i4>
      </vt:variant>
    </vt:vector>
  </HeadingPairs>
  <TitlesOfParts>
    <vt:vector size="7" baseType="lpstr">
      <vt:lpstr>Virksomhetsbesøk</vt:lpstr>
      <vt:lpstr>WebSak avtalen  for Oslo kommune</vt:lpstr>
      <vt:lpstr>Virksomhetenes forhold til avtalen, jfr Bilag 8:</vt:lpstr>
      <vt:lpstr>Avrop (bruk av opsjonen)</vt:lpstr>
      <vt:lpstr>Programvaren som inngår i avtalen dekker følgende moduler:</vt:lpstr>
      <vt:lpstr>Kan en virksomhet bruke noe annet? (Bilag 8)</vt:lpstr>
      <vt:lpstr>Sentrale begreper</vt:lpstr>
    </vt:vector>
  </TitlesOfParts>
  <Company>Oslo kommune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Utrulling av sak-/arkiv-løsning Byarkivet og UKE</dc:title>
  <dc:creator>Inger-Mette Gustavsen</dc:creator>
  <cp:lastModifiedBy>Inge Nagelhus</cp:lastModifiedBy>
  <cp:revision>86</cp:revision>
  <cp:lastPrinted>2015-09-10T08:29:45Z</cp:lastPrinted>
  <dcterms:created xsi:type="dcterms:W3CDTF">2016-02-16T07:01:12Z</dcterms:created>
  <dcterms:modified xsi:type="dcterms:W3CDTF">2016-12-08T15:09:46Z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0x010100293FDE3FCADA480B9A77BBDAD7DFA28C01006D3336F09B755348B4359A5AD6CCB449</vt:lpwstr>
  </property>
  <property fmtid="{D5CDD505-2E9C-101B-9397-08002B2CF9AE}" pid="3" name="GtProjectPhase">
    <vt:lpwstr>4;#Konsept|99e85650-33de-4af4-b8db-edffbc8a310b</vt:lpwstr>
  </property>
</Properties>
</file>