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8225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ADA"/>
    <a:srgbClr val="3C1EEE"/>
    <a:srgbClr val="00682F"/>
    <a:srgbClr val="004C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78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FC5058F5-9314-4846-B7BE-8FBCBCA8FBA0}" type="datetimeFigureOut">
              <a:rPr lang="nb-NO" smtClean="0"/>
              <a:t>21.11.2016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651F151A-949C-4219-84BD-B480CDE39BF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42429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1F151A-949C-4219-84BD-B480CDE39BFB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606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A2A2-2B73-4AAD-AD33-82CE9E748939}" type="datetimeFigureOut">
              <a:rPr lang="nb-NO" smtClean="0"/>
              <a:t>21.11.2016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19676-89D3-4285-9267-C55AC68D4E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88083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A2A2-2B73-4AAD-AD33-82CE9E748939}" type="datetimeFigureOut">
              <a:rPr lang="nb-NO" smtClean="0"/>
              <a:t>21.11.2016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19676-89D3-4285-9267-C55AC68D4E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85027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A2A2-2B73-4AAD-AD33-82CE9E748939}" type="datetimeFigureOut">
              <a:rPr lang="nb-NO" smtClean="0"/>
              <a:t>21.11.2016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19676-89D3-4285-9267-C55AC68D4E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3965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A2A2-2B73-4AAD-AD33-82CE9E748939}" type="datetimeFigureOut">
              <a:rPr lang="nb-NO" smtClean="0"/>
              <a:t>21.11.2016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19676-89D3-4285-9267-C55AC68D4E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26795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A2A2-2B73-4AAD-AD33-82CE9E748939}" type="datetimeFigureOut">
              <a:rPr lang="nb-NO" smtClean="0"/>
              <a:t>21.11.2016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19676-89D3-4285-9267-C55AC68D4E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92988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A2A2-2B73-4AAD-AD33-82CE9E748939}" type="datetimeFigureOut">
              <a:rPr lang="nb-NO" smtClean="0"/>
              <a:t>21.11.2016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19676-89D3-4285-9267-C55AC68D4E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84638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A2A2-2B73-4AAD-AD33-82CE9E748939}" type="datetimeFigureOut">
              <a:rPr lang="nb-NO" smtClean="0"/>
              <a:t>21.11.2016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19676-89D3-4285-9267-C55AC68D4E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7862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A2A2-2B73-4AAD-AD33-82CE9E748939}" type="datetimeFigureOut">
              <a:rPr lang="nb-NO" smtClean="0"/>
              <a:t>21.11.2016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19676-89D3-4285-9267-C55AC68D4E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90185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A2A2-2B73-4AAD-AD33-82CE9E748939}" type="datetimeFigureOut">
              <a:rPr lang="nb-NO" smtClean="0"/>
              <a:t>21.11.2016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19676-89D3-4285-9267-C55AC68D4E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455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A2A2-2B73-4AAD-AD33-82CE9E748939}" type="datetimeFigureOut">
              <a:rPr lang="nb-NO" smtClean="0"/>
              <a:t>21.11.2016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19676-89D3-4285-9267-C55AC68D4E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87414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A2A2-2B73-4AAD-AD33-82CE9E748939}" type="datetimeFigureOut">
              <a:rPr lang="nb-NO" smtClean="0"/>
              <a:t>21.11.2016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19676-89D3-4285-9267-C55AC68D4E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90147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1A2A2-2B73-4AAD-AD33-82CE9E748939}" type="datetimeFigureOut">
              <a:rPr lang="nb-NO" smtClean="0"/>
              <a:t>21.11.2016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19676-89D3-4285-9267-C55AC68D4E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2180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Prosjektforslag.%20(BP2%20mal).doc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Prosjektmandat.%20(BP1%20mal)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Avrundet rektangel 124"/>
          <p:cNvSpPr/>
          <p:nvPr/>
        </p:nvSpPr>
        <p:spPr>
          <a:xfrm>
            <a:off x="990980" y="1194005"/>
            <a:ext cx="1780820" cy="351181"/>
          </a:xfrm>
          <a:prstGeom prst="roundRect">
            <a:avLst/>
          </a:prstGeom>
          <a:solidFill>
            <a:srgbClr val="FDEA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r>
              <a:rPr lang="nb-NO" sz="600" b="1" dirty="0">
                <a:solidFill>
                  <a:srgbClr val="00682F"/>
                </a:solidFill>
              </a:rPr>
              <a:t>Aktivitet</a:t>
            </a:r>
            <a:r>
              <a:rPr lang="nb-NO" sz="600" dirty="0">
                <a:solidFill>
                  <a:srgbClr val="00682F"/>
                </a:solidFill>
              </a:rPr>
              <a:t>: Beskriv status ut i fra det etaten vet om dagens situasjon, målsettinger ut i fra det du vet om ledelsens strategier, planer og ambisjoner.</a:t>
            </a:r>
          </a:p>
        </p:txBody>
      </p:sp>
      <p:sp>
        <p:nvSpPr>
          <p:cNvPr id="123" name="Avrundet rektangel 122"/>
          <p:cNvSpPr/>
          <p:nvPr/>
        </p:nvSpPr>
        <p:spPr>
          <a:xfrm>
            <a:off x="2268217" y="3697937"/>
            <a:ext cx="6682812" cy="11214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600" dirty="0">
                <a:solidFill>
                  <a:schemeClr val="tx1"/>
                </a:solidFill>
              </a:rPr>
              <a:t>SPARRINGPARTNER</a:t>
            </a:r>
          </a:p>
        </p:txBody>
      </p:sp>
      <p:sp>
        <p:nvSpPr>
          <p:cNvPr id="2" name="Avrundet rektangel 1"/>
          <p:cNvSpPr/>
          <p:nvPr/>
        </p:nvSpPr>
        <p:spPr>
          <a:xfrm>
            <a:off x="2275703" y="5307849"/>
            <a:ext cx="6682812" cy="11214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01" name="Rett linje 100"/>
          <p:cNvCxnSpPr/>
          <p:nvPr/>
        </p:nvCxnSpPr>
        <p:spPr>
          <a:xfrm>
            <a:off x="8930351" y="706628"/>
            <a:ext cx="0" cy="5962732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kstSylinder 3"/>
          <p:cNvSpPr txBox="1"/>
          <p:nvPr/>
        </p:nvSpPr>
        <p:spPr>
          <a:xfrm>
            <a:off x="2555776" y="116631"/>
            <a:ext cx="453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b="1" dirty="0">
                <a:solidFill>
                  <a:schemeClr val="accent1"/>
                </a:solidFill>
              </a:rPr>
              <a:t>Hjelp til virksomhetens prosjekt – </a:t>
            </a:r>
            <a:r>
              <a:rPr lang="nb-NO" sz="1400" b="1" dirty="0" err="1">
                <a:solidFill>
                  <a:schemeClr val="accent1"/>
                </a:solidFill>
              </a:rPr>
              <a:t>eArkiv</a:t>
            </a:r>
            <a:r>
              <a:rPr lang="nb-NO" sz="1400" b="1" dirty="0">
                <a:solidFill>
                  <a:schemeClr val="accent1"/>
                </a:solidFill>
              </a:rPr>
              <a:t> </a:t>
            </a:r>
            <a:r>
              <a:rPr lang="nb-NO" sz="1000" b="1" dirty="0">
                <a:solidFill>
                  <a:schemeClr val="accent1"/>
                </a:solidFill>
              </a:rPr>
              <a:t>(før avrop)  </a:t>
            </a:r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990980" y="548680"/>
            <a:ext cx="1977464" cy="446087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400" b="1" i="0" u="none" strike="noStrike" cap="none" normalizeH="0" baseline="0" dirty="0">
                <a:ln>
                  <a:noFill/>
                </a:ln>
                <a:solidFill>
                  <a:srgbClr val="7F7F7F"/>
                </a:solidFill>
                <a:effectLst/>
                <a:latin typeface="Calibri" pitchFamily="34" charset="0"/>
                <a:cs typeface="Arial" pitchFamily="34" charset="0"/>
              </a:rPr>
              <a:t>Idéfase</a:t>
            </a:r>
            <a:endParaRPr lang="nb-NO" altLang="nb-NO" sz="1400" b="1" dirty="0">
              <a:solidFill>
                <a:srgbClr val="7F7F7F"/>
              </a:solidFill>
              <a:latin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800" b="1" i="0" u="none" strike="noStrike" cap="none" normalizeH="0" dirty="0" err="1">
                <a:ln>
                  <a:noFill/>
                </a:ln>
                <a:solidFill>
                  <a:srgbClr val="7F7F7F"/>
                </a:solidFill>
                <a:effectLst/>
                <a:latin typeface="Calibri" pitchFamily="34" charset="0"/>
                <a:cs typeface="Arial" pitchFamily="34" charset="0"/>
              </a:rPr>
              <a:t>Initielt</a:t>
            </a:r>
            <a:r>
              <a:rPr kumimoji="0" lang="nb-NO" altLang="nb-NO" sz="800" b="1" i="0" u="none" strike="noStrike" cap="none" normalizeH="0" dirty="0">
                <a:ln>
                  <a:noFill/>
                </a:ln>
                <a:solidFill>
                  <a:srgbClr val="7F7F7F"/>
                </a:solidFill>
                <a:effectLst/>
                <a:latin typeface="Calibri" pitchFamily="34" charset="0"/>
                <a:cs typeface="Arial" pitchFamily="34" charset="0"/>
              </a:rPr>
              <a:t> ambisjonsnivå </a:t>
            </a:r>
            <a:endParaRPr kumimoji="0" lang="nb-NO" altLang="nb-NO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3081636" y="547092"/>
            <a:ext cx="2642492" cy="447675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400" b="1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itchFamily="34" charset="0"/>
                <a:cs typeface="Arial" pitchFamily="34" charset="0"/>
              </a:rPr>
              <a:t>Konseptfase</a:t>
            </a:r>
            <a:endParaRPr kumimoji="0" lang="nb-NO" altLang="nb-NO" sz="1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5796136" y="543574"/>
            <a:ext cx="2684488" cy="446087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1400" b="1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itchFamily="34" charset="0"/>
                <a:cs typeface="Arial" pitchFamily="34" charset="0"/>
              </a:rPr>
              <a:t>Planleggingsfase</a:t>
            </a:r>
            <a:endParaRPr kumimoji="0" lang="nb-NO" altLang="nb-NO" sz="18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kstSylinder 10"/>
          <p:cNvSpPr txBox="1"/>
          <p:nvPr/>
        </p:nvSpPr>
        <p:spPr>
          <a:xfrm>
            <a:off x="125398" y="1994356"/>
            <a:ext cx="918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>
                <a:solidFill>
                  <a:schemeClr val="accent1"/>
                </a:solidFill>
              </a:rPr>
              <a:t>Virksom-het</a:t>
            </a:r>
          </a:p>
        </p:txBody>
      </p:sp>
      <p:sp>
        <p:nvSpPr>
          <p:cNvPr id="12" name="TekstSylinder 11"/>
          <p:cNvSpPr txBox="1"/>
          <p:nvPr/>
        </p:nvSpPr>
        <p:spPr>
          <a:xfrm>
            <a:off x="117009" y="3689837"/>
            <a:ext cx="890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>
                <a:solidFill>
                  <a:schemeClr val="accent1"/>
                </a:solidFill>
              </a:rPr>
              <a:t>UKE</a:t>
            </a:r>
          </a:p>
          <a:p>
            <a:r>
              <a:rPr lang="nb-NO" sz="1200" dirty="0">
                <a:solidFill>
                  <a:schemeClr val="accent1"/>
                </a:solidFill>
              </a:rPr>
              <a:t>(System-forvalter)</a:t>
            </a:r>
            <a:r>
              <a:rPr lang="nb-NO" sz="1200" dirty="0"/>
              <a:t> </a:t>
            </a:r>
          </a:p>
        </p:txBody>
      </p:sp>
      <p:sp>
        <p:nvSpPr>
          <p:cNvPr id="13" name="TekstSylinder 12"/>
          <p:cNvSpPr txBox="1"/>
          <p:nvPr/>
        </p:nvSpPr>
        <p:spPr>
          <a:xfrm>
            <a:off x="101643" y="5014917"/>
            <a:ext cx="1103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 err="1">
                <a:solidFill>
                  <a:schemeClr val="accent1"/>
                </a:solidFill>
              </a:rPr>
              <a:t>Byarkivet</a:t>
            </a:r>
            <a:endParaRPr lang="nb-NO" sz="1200" dirty="0">
              <a:solidFill>
                <a:schemeClr val="accent1"/>
              </a:solidFill>
            </a:endParaRPr>
          </a:p>
          <a:p>
            <a:r>
              <a:rPr lang="nb-NO" sz="1200" dirty="0">
                <a:solidFill>
                  <a:schemeClr val="accent1"/>
                </a:solidFill>
              </a:rPr>
              <a:t>(Fagansvar</a:t>
            </a:r>
          </a:p>
          <a:p>
            <a:r>
              <a:rPr lang="nb-NO" sz="1200" dirty="0">
                <a:solidFill>
                  <a:schemeClr val="accent1"/>
                </a:solidFill>
              </a:rPr>
              <a:t>arkiv)</a:t>
            </a:r>
          </a:p>
        </p:txBody>
      </p:sp>
      <p:sp>
        <p:nvSpPr>
          <p:cNvPr id="14" name="TekstSylinder 13"/>
          <p:cNvSpPr txBox="1"/>
          <p:nvPr/>
        </p:nvSpPr>
        <p:spPr>
          <a:xfrm>
            <a:off x="746305" y="6320353"/>
            <a:ext cx="50321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>
                <a:solidFill>
                  <a:schemeClr val="accent1"/>
                </a:solidFill>
              </a:rPr>
              <a:t>Link til UKE/intranett verktøykasse for hver fase</a:t>
            </a:r>
            <a:endParaRPr lang="nb-NO" sz="800" i="1" dirty="0">
              <a:solidFill>
                <a:schemeClr val="accent1"/>
              </a:solidFill>
            </a:endParaRPr>
          </a:p>
        </p:txBody>
      </p:sp>
      <p:cxnSp>
        <p:nvCxnSpPr>
          <p:cNvPr id="16" name="Rett linje 15"/>
          <p:cNvCxnSpPr/>
          <p:nvPr/>
        </p:nvCxnSpPr>
        <p:spPr>
          <a:xfrm>
            <a:off x="131397" y="3433269"/>
            <a:ext cx="874152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tt linje 17"/>
          <p:cNvCxnSpPr/>
          <p:nvPr/>
        </p:nvCxnSpPr>
        <p:spPr>
          <a:xfrm>
            <a:off x="131397" y="4909733"/>
            <a:ext cx="874152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tt linje 18"/>
          <p:cNvCxnSpPr/>
          <p:nvPr/>
        </p:nvCxnSpPr>
        <p:spPr>
          <a:xfrm>
            <a:off x="150952" y="5805264"/>
            <a:ext cx="874152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891372" y="765360"/>
            <a:ext cx="276225" cy="307975"/>
          </a:xfrm>
          <a:prstGeom prst="diamond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1</a:t>
            </a:r>
            <a:endParaRPr kumimoji="0" lang="nb-NO" altLang="nb-N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AutoShape 8"/>
          <p:cNvSpPr>
            <a:spLocks noChangeArrowheads="1"/>
          </p:cNvSpPr>
          <p:nvPr/>
        </p:nvSpPr>
        <p:spPr bwMode="auto">
          <a:xfrm>
            <a:off x="2717852" y="1194005"/>
            <a:ext cx="741225" cy="340394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in">
            <a:noFill/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Ledelsens</a:t>
            </a:r>
            <a:r>
              <a:rPr lang="nb-NO" altLang="nb-NO" sz="600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nb-NO" altLang="nb-NO" sz="600" dirty="0" err="1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godkj</a:t>
            </a:r>
            <a:r>
              <a:rPr lang="nb-NO" altLang="nb-NO" sz="600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.</a:t>
            </a:r>
            <a:r>
              <a:rPr kumimoji="0" lang="nb-NO" altLang="nb-NO" sz="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/>
            </a:r>
            <a:br>
              <a:rPr kumimoji="0" lang="nb-NO" altLang="nb-NO" sz="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</a:br>
            <a:r>
              <a:rPr kumimoji="0" lang="nb-NO" altLang="nb-NO" sz="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prosjektmandat:</a:t>
            </a:r>
            <a:br>
              <a:rPr kumimoji="0" lang="nb-NO" altLang="nb-NO" sz="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</a:br>
            <a:r>
              <a:rPr kumimoji="0" lang="nb-NO" altLang="nb-NO" sz="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(BP 1) :</a:t>
            </a:r>
            <a:r>
              <a:rPr kumimoji="0" lang="nb-NO" altLang="nb-NO" sz="600" b="1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lang="nb-NO" altLang="nb-NO" sz="600" b="1" dirty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U</a:t>
            </a:r>
            <a:r>
              <a:rPr kumimoji="0" lang="nb-NO" altLang="nb-NO" sz="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tred</a:t>
            </a:r>
            <a:r>
              <a:rPr kumimoji="0" lang="nb-NO" altLang="nb-NO" sz="600" b="1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cs typeface="Arial" pitchFamily="34" charset="0"/>
              </a:rPr>
              <a:t> idé!</a:t>
            </a:r>
            <a:endParaRPr kumimoji="0" lang="nb-NO" altLang="nb-NO" sz="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" name="Rett linje 28"/>
          <p:cNvCxnSpPr/>
          <p:nvPr/>
        </p:nvCxnSpPr>
        <p:spPr>
          <a:xfrm flipH="1">
            <a:off x="3019780" y="1072679"/>
            <a:ext cx="972" cy="1213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Avrundet rektangel 29"/>
          <p:cNvSpPr/>
          <p:nvPr/>
        </p:nvSpPr>
        <p:spPr>
          <a:xfrm>
            <a:off x="990980" y="4766289"/>
            <a:ext cx="756084" cy="28251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600" dirty="0">
                <a:solidFill>
                  <a:schemeClr val="tx1"/>
                </a:solidFill>
              </a:rPr>
              <a:t>Oppstartmøte </a:t>
            </a:r>
          </a:p>
        </p:txBody>
      </p:sp>
      <p:sp>
        <p:nvSpPr>
          <p:cNvPr id="31" name="Avrundet rektangel 30"/>
          <p:cNvSpPr/>
          <p:nvPr/>
        </p:nvSpPr>
        <p:spPr>
          <a:xfrm>
            <a:off x="6012160" y="1657951"/>
            <a:ext cx="1152128" cy="30380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600" dirty="0">
                <a:solidFill>
                  <a:schemeClr val="tx1"/>
                </a:solidFill>
              </a:rPr>
              <a:t>Forstå hvordan bruke </a:t>
            </a:r>
            <a:r>
              <a:rPr lang="nb-NO" sz="600" dirty="0" err="1">
                <a:solidFill>
                  <a:schemeClr val="tx1"/>
                </a:solidFill>
              </a:rPr>
              <a:t>WebSak</a:t>
            </a:r>
            <a:r>
              <a:rPr lang="nb-NO" sz="600" dirty="0">
                <a:solidFill>
                  <a:schemeClr val="tx1"/>
                </a:solidFill>
              </a:rPr>
              <a:t> med det ambisjonsnivå som er satt av virksomheten</a:t>
            </a: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5609668" y="765360"/>
            <a:ext cx="276225" cy="306387"/>
          </a:xfrm>
          <a:prstGeom prst="diamond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6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2</a:t>
            </a:r>
            <a:endParaRPr kumimoji="0" lang="nb-NO" altLang="nb-N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AutoShape 8"/>
          <p:cNvSpPr>
            <a:spLocks noChangeArrowheads="1"/>
          </p:cNvSpPr>
          <p:nvPr/>
        </p:nvSpPr>
        <p:spPr bwMode="auto">
          <a:xfrm>
            <a:off x="5376196" y="1194005"/>
            <a:ext cx="741225" cy="340394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in">
            <a:noFill/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6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Ledelsen</a:t>
            </a:r>
            <a:r>
              <a:rPr lang="nb-NO" altLang="nb-NO" sz="600" dirty="0">
                <a:solidFill>
                  <a:srgbClr val="FFFFFF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nb-NO" altLang="nb-NO" sz="600" dirty="0" err="1">
                <a:solidFill>
                  <a:srgbClr val="FFFFFF"/>
                </a:solidFill>
                <a:latin typeface="Calibri" pitchFamily="34" charset="0"/>
                <a:cs typeface="Arial" pitchFamily="34" charset="0"/>
              </a:rPr>
              <a:t>godkj</a:t>
            </a:r>
            <a:r>
              <a:rPr kumimoji="0" lang="nb-NO" altLang="nb-NO" sz="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/>
            </a:r>
            <a:br>
              <a:rPr kumimoji="0" lang="nb-NO" altLang="nb-NO" sz="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</a:br>
            <a:r>
              <a:rPr kumimoji="0" lang="nb-NO" altLang="nb-NO" sz="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prosjektforslag:</a:t>
            </a:r>
            <a:br>
              <a:rPr kumimoji="0" lang="nb-NO" altLang="nb-NO" sz="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</a:br>
            <a:r>
              <a:rPr kumimoji="0" lang="nb-NO" altLang="nb-NO" sz="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(BP 2) </a:t>
            </a:r>
            <a:endParaRPr kumimoji="0" lang="nb-NO" altLang="nb-NO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9" name="Rett linje 38"/>
          <p:cNvCxnSpPr>
            <a:stCxn id="8" idx="2"/>
            <a:endCxn id="37" idx="0"/>
          </p:cNvCxnSpPr>
          <p:nvPr/>
        </p:nvCxnSpPr>
        <p:spPr>
          <a:xfrm flipH="1">
            <a:off x="5746809" y="1071747"/>
            <a:ext cx="972" cy="1222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8316416" y="765360"/>
            <a:ext cx="251520" cy="307975"/>
          </a:xfrm>
          <a:prstGeom prst="diamond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3</a:t>
            </a:r>
            <a:endParaRPr kumimoji="0" lang="nb-NO" altLang="nb-N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0" name="Rett linje 39"/>
          <p:cNvCxnSpPr/>
          <p:nvPr/>
        </p:nvCxnSpPr>
        <p:spPr>
          <a:xfrm>
            <a:off x="8442176" y="1035136"/>
            <a:ext cx="0" cy="233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AutoShape 8"/>
          <p:cNvSpPr>
            <a:spLocks noChangeArrowheads="1"/>
          </p:cNvSpPr>
          <p:nvPr/>
        </p:nvSpPr>
        <p:spPr bwMode="auto">
          <a:xfrm>
            <a:off x="8196350" y="1194005"/>
            <a:ext cx="676575" cy="3423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in">
            <a:noFill/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b-NO" altLang="nb-NO" sz="6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Ledelsen</a:t>
            </a:r>
            <a:r>
              <a:rPr lang="nb-NO" altLang="nb-NO" sz="600" dirty="0">
                <a:solidFill>
                  <a:srgbClr val="FFFFFF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nb-NO" altLang="nb-NO" sz="600" dirty="0" err="1">
                <a:solidFill>
                  <a:srgbClr val="FFFFFF"/>
                </a:solidFill>
                <a:latin typeface="Calibri" pitchFamily="34" charset="0"/>
                <a:cs typeface="Arial" pitchFamily="34" charset="0"/>
              </a:rPr>
              <a:t>godkj</a:t>
            </a:r>
            <a:r>
              <a:rPr kumimoji="0" lang="nb-NO" altLang="nb-NO" sz="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/>
            </a:r>
            <a:br>
              <a:rPr kumimoji="0" lang="nb-NO" altLang="nb-NO" sz="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</a:br>
            <a:r>
              <a:rPr kumimoji="0" lang="nb-NO" altLang="nb-NO" sz="6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styringdokument</a:t>
            </a:r>
            <a:r>
              <a:rPr kumimoji="0" lang="nb-NO" altLang="nb-NO" sz="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:</a:t>
            </a:r>
            <a:br>
              <a:rPr kumimoji="0" lang="nb-NO" altLang="nb-NO" sz="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</a:br>
            <a:r>
              <a:rPr kumimoji="0" lang="nb-NO" altLang="nb-NO" sz="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(BP 3</a:t>
            </a:r>
            <a:r>
              <a:rPr kumimoji="0" lang="nb-NO" altLang="nb-NO" sz="6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)</a:t>
            </a:r>
            <a:endParaRPr kumimoji="0" lang="nb-NO" altLang="nb-NO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Avrundet rektangel 57"/>
          <p:cNvSpPr/>
          <p:nvPr/>
        </p:nvSpPr>
        <p:spPr>
          <a:xfrm>
            <a:off x="1997800" y="3612755"/>
            <a:ext cx="792000" cy="28251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600" dirty="0">
                <a:solidFill>
                  <a:schemeClr val="tx1"/>
                </a:solidFill>
              </a:rPr>
              <a:t>Råd og støtte</a:t>
            </a:r>
          </a:p>
        </p:txBody>
      </p:sp>
      <p:sp>
        <p:nvSpPr>
          <p:cNvPr id="61" name="Avrundet rektangel 60"/>
          <p:cNvSpPr/>
          <p:nvPr/>
        </p:nvSpPr>
        <p:spPr>
          <a:xfrm>
            <a:off x="3323506" y="3607238"/>
            <a:ext cx="756084" cy="26203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600" dirty="0">
                <a:solidFill>
                  <a:schemeClr val="tx1"/>
                </a:solidFill>
              </a:rPr>
              <a:t>Direkte møter støtte til PL</a:t>
            </a:r>
          </a:p>
        </p:txBody>
      </p:sp>
      <p:sp>
        <p:nvSpPr>
          <p:cNvPr id="65" name="Avrundet rektangel 64"/>
          <p:cNvSpPr/>
          <p:nvPr/>
        </p:nvSpPr>
        <p:spPr>
          <a:xfrm>
            <a:off x="990980" y="3612755"/>
            <a:ext cx="792000" cy="28251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600" dirty="0">
                <a:solidFill>
                  <a:schemeClr val="tx1"/>
                </a:solidFill>
              </a:rPr>
              <a:t>Primærkontakt for virksomhetene</a:t>
            </a:r>
          </a:p>
        </p:txBody>
      </p:sp>
      <p:sp>
        <p:nvSpPr>
          <p:cNvPr id="66" name="Avrundet rektangel 65"/>
          <p:cNvSpPr/>
          <p:nvPr/>
        </p:nvSpPr>
        <p:spPr>
          <a:xfrm>
            <a:off x="2051720" y="5212204"/>
            <a:ext cx="756084" cy="28251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600" dirty="0">
                <a:solidFill>
                  <a:schemeClr val="tx1"/>
                </a:solidFill>
              </a:rPr>
              <a:t>Arkivfaglige spørsmål og henvendelser </a:t>
            </a:r>
          </a:p>
        </p:txBody>
      </p:sp>
      <p:sp>
        <p:nvSpPr>
          <p:cNvPr id="72" name="Avrundet rektangel 71"/>
          <p:cNvSpPr/>
          <p:nvPr/>
        </p:nvSpPr>
        <p:spPr>
          <a:xfrm>
            <a:off x="4824028" y="1654617"/>
            <a:ext cx="823858" cy="28251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600" dirty="0">
                <a:solidFill>
                  <a:schemeClr val="tx1"/>
                </a:solidFill>
              </a:rPr>
              <a:t>Forankres i </a:t>
            </a:r>
            <a:r>
              <a:rPr lang="nb-NO" sz="600" dirty="0">
                <a:solidFill>
                  <a:schemeClr val="tx1"/>
                </a:solidFill>
                <a:hlinkClick r:id="rId3" action="ppaction://hlinkfile"/>
              </a:rPr>
              <a:t>prosjektforslag</a:t>
            </a:r>
            <a:endParaRPr lang="nb-NO" sz="600" dirty="0">
              <a:solidFill>
                <a:schemeClr val="tx1"/>
              </a:solidFill>
            </a:endParaRPr>
          </a:p>
        </p:txBody>
      </p:sp>
      <p:sp>
        <p:nvSpPr>
          <p:cNvPr id="75" name="Avrundet rektangel 74"/>
          <p:cNvSpPr/>
          <p:nvPr/>
        </p:nvSpPr>
        <p:spPr>
          <a:xfrm>
            <a:off x="2015800" y="1649132"/>
            <a:ext cx="756000" cy="2880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600" dirty="0">
                <a:solidFill>
                  <a:schemeClr val="tx1"/>
                </a:solidFill>
              </a:rPr>
              <a:t>Forankres i </a:t>
            </a:r>
            <a:r>
              <a:rPr lang="nb-NO" sz="600" dirty="0">
                <a:solidFill>
                  <a:schemeClr val="tx1"/>
                </a:solidFill>
                <a:hlinkClick r:id="rId4" action="ppaction://hlinkfile"/>
              </a:rPr>
              <a:t>prosjektmandat</a:t>
            </a:r>
            <a:endParaRPr lang="nb-NO" sz="600" dirty="0">
              <a:solidFill>
                <a:schemeClr val="tx1"/>
              </a:solidFill>
            </a:endParaRPr>
          </a:p>
        </p:txBody>
      </p:sp>
      <p:sp>
        <p:nvSpPr>
          <p:cNvPr id="76" name="Avrundet rektangel 75"/>
          <p:cNvSpPr/>
          <p:nvPr/>
        </p:nvSpPr>
        <p:spPr>
          <a:xfrm>
            <a:off x="7664107" y="1631908"/>
            <a:ext cx="779929" cy="26952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600" dirty="0">
                <a:solidFill>
                  <a:schemeClr val="tx1"/>
                </a:solidFill>
              </a:rPr>
              <a:t>Forankres i </a:t>
            </a:r>
            <a:r>
              <a:rPr lang="nb-NO" sz="600" u="sng" dirty="0">
                <a:solidFill>
                  <a:srgbClr val="3C1EEE"/>
                </a:solidFill>
              </a:rPr>
              <a:t>styringsdokumen</a:t>
            </a:r>
            <a:r>
              <a:rPr lang="nb-NO" sz="600" u="sng" dirty="0">
                <a:solidFill>
                  <a:schemeClr val="tx2"/>
                </a:solidFill>
              </a:rPr>
              <a:t>t</a:t>
            </a:r>
            <a:r>
              <a:rPr lang="nb-NO" sz="6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95" name="Avrundet rektangel 94"/>
          <p:cNvSpPr/>
          <p:nvPr/>
        </p:nvSpPr>
        <p:spPr>
          <a:xfrm>
            <a:off x="6012160" y="2135229"/>
            <a:ext cx="1152128" cy="30380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600" dirty="0">
                <a:solidFill>
                  <a:schemeClr val="tx1"/>
                </a:solidFill>
              </a:rPr>
              <a:t>Planlegge for periodisering og uttrekk (med støtte fra </a:t>
            </a:r>
            <a:r>
              <a:rPr lang="nb-NO" sz="600" dirty="0" err="1">
                <a:solidFill>
                  <a:schemeClr val="tx1"/>
                </a:solidFill>
              </a:rPr>
              <a:t>Byarkivet</a:t>
            </a:r>
            <a:r>
              <a:rPr lang="nb-NO" sz="600" dirty="0">
                <a:solidFill>
                  <a:schemeClr val="tx1"/>
                </a:solidFill>
              </a:rPr>
              <a:t>)</a:t>
            </a:r>
          </a:p>
        </p:txBody>
      </p:sp>
      <p:cxnSp>
        <p:nvCxnSpPr>
          <p:cNvPr id="3" name="Rett linje 2"/>
          <p:cNvCxnSpPr/>
          <p:nvPr/>
        </p:nvCxnSpPr>
        <p:spPr>
          <a:xfrm flipH="1">
            <a:off x="2997137" y="1487542"/>
            <a:ext cx="31861" cy="4317722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Rett linje 96"/>
          <p:cNvCxnSpPr/>
          <p:nvPr/>
        </p:nvCxnSpPr>
        <p:spPr>
          <a:xfrm flipH="1">
            <a:off x="5718678" y="1487542"/>
            <a:ext cx="13400" cy="4317722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Avrundet rektangel 101"/>
          <p:cNvSpPr/>
          <p:nvPr/>
        </p:nvSpPr>
        <p:spPr>
          <a:xfrm>
            <a:off x="7929751" y="4044803"/>
            <a:ext cx="756084" cy="28251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600" dirty="0">
                <a:solidFill>
                  <a:schemeClr val="tx1"/>
                </a:solidFill>
              </a:rPr>
              <a:t>Ferdigstillelses-støtte</a:t>
            </a:r>
          </a:p>
        </p:txBody>
      </p:sp>
      <p:sp>
        <p:nvSpPr>
          <p:cNvPr id="108" name="Avrundet rektangel 107"/>
          <p:cNvSpPr/>
          <p:nvPr/>
        </p:nvSpPr>
        <p:spPr>
          <a:xfrm>
            <a:off x="6788104" y="4044803"/>
            <a:ext cx="922491" cy="28251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600" dirty="0">
                <a:solidFill>
                  <a:schemeClr val="tx1"/>
                </a:solidFill>
              </a:rPr>
              <a:t>Kontrakts-støtte</a:t>
            </a:r>
          </a:p>
        </p:txBody>
      </p:sp>
      <p:sp>
        <p:nvSpPr>
          <p:cNvPr id="124" name="Avrundet rektangel 123"/>
          <p:cNvSpPr/>
          <p:nvPr/>
        </p:nvSpPr>
        <p:spPr>
          <a:xfrm>
            <a:off x="990980" y="5212204"/>
            <a:ext cx="756084" cy="28251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600" dirty="0">
                <a:solidFill>
                  <a:schemeClr val="tx1"/>
                </a:solidFill>
              </a:rPr>
              <a:t>Strategi for bevaring og kassasjon</a:t>
            </a:r>
          </a:p>
        </p:txBody>
      </p:sp>
      <p:sp>
        <p:nvSpPr>
          <p:cNvPr id="15" name="Avrundet rektangel 14"/>
          <p:cNvSpPr/>
          <p:nvPr/>
        </p:nvSpPr>
        <p:spPr>
          <a:xfrm>
            <a:off x="990980" y="2789787"/>
            <a:ext cx="1879165" cy="351181"/>
          </a:xfrm>
          <a:prstGeom prst="roundRect">
            <a:avLst/>
          </a:prstGeom>
          <a:solidFill>
            <a:srgbClr val="FDEA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600" b="1" dirty="0">
                <a:solidFill>
                  <a:srgbClr val="00682F"/>
                </a:solidFill>
              </a:rPr>
              <a:t>Resultat</a:t>
            </a:r>
            <a:r>
              <a:rPr lang="nb-NO" sz="600" dirty="0">
                <a:solidFill>
                  <a:srgbClr val="00682F"/>
                </a:solidFill>
              </a:rPr>
              <a:t>: Avklart strategiske føringer, overordnet status og  målsettinger (eks. vi vil over til elektronisk arkiv, vi vil effektivisere gjennom digitalisering).</a:t>
            </a:r>
          </a:p>
        </p:txBody>
      </p:sp>
      <p:sp>
        <p:nvSpPr>
          <p:cNvPr id="126" name="Avrundet rektangel 125"/>
          <p:cNvSpPr/>
          <p:nvPr/>
        </p:nvSpPr>
        <p:spPr>
          <a:xfrm>
            <a:off x="2015800" y="2152586"/>
            <a:ext cx="756000" cy="432000"/>
          </a:xfrm>
          <a:prstGeom prst="roundRect">
            <a:avLst/>
          </a:prstGeom>
          <a:solidFill>
            <a:schemeClr val="bg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nb-NO" sz="600" b="1" dirty="0">
                <a:solidFill>
                  <a:srgbClr val="00682F"/>
                </a:solidFill>
              </a:rPr>
              <a:t>Vårt ambisjonsnivå: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nb-NO" sz="600" dirty="0">
                <a:solidFill>
                  <a:srgbClr val="00682F"/>
                </a:solidFill>
              </a:rPr>
              <a:t>Hvor er vi?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nb-NO" sz="600" dirty="0">
                <a:solidFill>
                  <a:srgbClr val="00682F"/>
                </a:solidFill>
              </a:rPr>
              <a:t>Hvor vil vi?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nb-NO" sz="600" dirty="0">
                <a:solidFill>
                  <a:srgbClr val="00682F"/>
                </a:solidFill>
              </a:rPr>
              <a:t>Hvordan vil vi?</a:t>
            </a:r>
          </a:p>
        </p:txBody>
      </p:sp>
      <p:cxnSp>
        <p:nvCxnSpPr>
          <p:cNvPr id="33" name="Rett pil 32"/>
          <p:cNvCxnSpPr/>
          <p:nvPr/>
        </p:nvCxnSpPr>
        <p:spPr>
          <a:xfrm>
            <a:off x="1270389" y="1594603"/>
            <a:ext cx="0" cy="143391"/>
          </a:xfrm>
          <a:prstGeom prst="straightConnector1">
            <a:avLst/>
          </a:prstGeom>
          <a:ln w="3175" cap="rnd" cmpd="dbl">
            <a:headEnd w="med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Rett pil 132"/>
          <p:cNvCxnSpPr/>
          <p:nvPr/>
        </p:nvCxnSpPr>
        <p:spPr>
          <a:xfrm>
            <a:off x="1259632" y="2398231"/>
            <a:ext cx="0" cy="143391"/>
          </a:xfrm>
          <a:prstGeom prst="straightConnector1">
            <a:avLst/>
          </a:prstGeom>
          <a:ln w="3175" cap="rnd" cmpd="dbl">
            <a:headEnd w="med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vrundet rektangel 23"/>
          <p:cNvSpPr/>
          <p:nvPr/>
        </p:nvSpPr>
        <p:spPr>
          <a:xfrm>
            <a:off x="990980" y="1840508"/>
            <a:ext cx="645063" cy="52807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600" dirty="0">
                <a:solidFill>
                  <a:schemeClr val="tx1"/>
                </a:solidFill>
              </a:rPr>
              <a:t>Hvilket behov og ramme-betingelser har vi ?</a:t>
            </a:r>
          </a:p>
        </p:txBody>
      </p:sp>
      <p:cxnSp>
        <p:nvCxnSpPr>
          <p:cNvPr id="136" name="Rett pil 135"/>
          <p:cNvCxnSpPr/>
          <p:nvPr/>
        </p:nvCxnSpPr>
        <p:spPr>
          <a:xfrm rot="10800000">
            <a:off x="2260127" y="2631707"/>
            <a:ext cx="0" cy="143391"/>
          </a:xfrm>
          <a:prstGeom prst="straightConnector1">
            <a:avLst/>
          </a:prstGeom>
          <a:ln w="3175" cap="rnd" cmpd="dbl">
            <a:headEnd w="med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Rett pil 136"/>
          <p:cNvCxnSpPr/>
          <p:nvPr/>
        </p:nvCxnSpPr>
        <p:spPr>
          <a:xfrm rot="10800000">
            <a:off x="2268218" y="1989464"/>
            <a:ext cx="0" cy="143391"/>
          </a:xfrm>
          <a:prstGeom prst="straightConnector1">
            <a:avLst/>
          </a:prstGeom>
          <a:ln w="3175" cap="rnd" cmpd="dbl">
            <a:headEnd w="med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Avrundet rektangel 137"/>
          <p:cNvSpPr/>
          <p:nvPr/>
        </p:nvSpPr>
        <p:spPr>
          <a:xfrm>
            <a:off x="3491880" y="1185148"/>
            <a:ext cx="1866315" cy="351181"/>
          </a:xfrm>
          <a:prstGeom prst="roundRect">
            <a:avLst/>
          </a:prstGeom>
          <a:solidFill>
            <a:srgbClr val="FDEA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r>
              <a:rPr lang="nb-NO" sz="600" b="1" dirty="0">
                <a:solidFill>
                  <a:srgbClr val="00682F"/>
                </a:solidFill>
              </a:rPr>
              <a:t>Aktivitet</a:t>
            </a:r>
            <a:r>
              <a:rPr lang="nb-NO" sz="600" dirty="0">
                <a:solidFill>
                  <a:srgbClr val="00682F"/>
                </a:solidFill>
              </a:rPr>
              <a:t>: Sett opp alternative omfang på hva man skal gjøre i hovedprosjekt. </a:t>
            </a:r>
          </a:p>
        </p:txBody>
      </p:sp>
      <p:sp>
        <p:nvSpPr>
          <p:cNvPr id="142" name="Avrundet rektangel 141"/>
          <p:cNvSpPr/>
          <p:nvPr/>
        </p:nvSpPr>
        <p:spPr>
          <a:xfrm>
            <a:off x="4700423" y="2078059"/>
            <a:ext cx="1013131" cy="523071"/>
          </a:xfrm>
          <a:prstGeom prst="roundRect">
            <a:avLst/>
          </a:prstGeom>
          <a:solidFill>
            <a:schemeClr val="bg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nb-NO" sz="600" b="1" dirty="0">
                <a:solidFill>
                  <a:srgbClr val="00682F"/>
                </a:solidFill>
              </a:rPr>
              <a:t>Avklart mer detaljert: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nb-NO" sz="600" dirty="0">
                <a:solidFill>
                  <a:srgbClr val="00682F"/>
                </a:solidFill>
              </a:rPr>
              <a:t>Viktigste prosesser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nb-NO" sz="600" dirty="0">
                <a:solidFill>
                  <a:srgbClr val="00682F"/>
                </a:solidFill>
              </a:rPr>
              <a:t>Viktigste integrasjoner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nb-NO" sz="600" dirty="0">
                <a:solidFill>
                  <a:srgbClr val="00682F"/>
                </a:solidFill>
              </a:rPr>
              <a:t>Viktigste gevinstområder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nb-NO" sz="600" dirty="0">
                <a:solidFill>
                  <a:srgbClr val="00682F"/>
                </a:solidFill>
              </a:rPr>
              <a:t>Alternative konsepter</a:t>
            </a:r>
          </a:p>
        </p:txBody>
      </p:sp>
      <p:sp>
        <p:nvSpPr>
          <p:cNvPr id="143" name="Avrundet rektangel 142"/>
          <p:cNvSpPr/>
          <p:nvPr/>
        </p:nvSpPr>
        <p:spPr>
          <a:xfrm>
            <a:off x="3167596" y="2789786"/>
            <a:ext cx="2442071" cy="351181"/>
          </a:xfrm>
          <a:prstGeom prst="roundRect">
            <a:avLst/>
          </a:prstGeom>
          <a:solidFill>
            <a:srgbClr val="FDEA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600" b="1" dirty="0">
                <a:solidFill>
                  <a:srgbClr val="00682F"/>
                </a:solidFill>
              </a:rPr>
              <a:t>Resultat</a:t>
            </a:r>
            <a:r>
              <a:rPr lang="nb-NO" sz="600" dirty="0">
                <a:solidFill>
                  <a:srgbClr val="00682F"/>
                </a:solidFill>
              </a:rPr>
              <a:t>: Beslutning ambisjonsnivå</a:t>
            </a:r>
          </a:p>
        </p:txBody>
      </p:sp>
      <p:sp>
        <p:nvSpPr>
          <p:cNvPr id="139" name="Avrundet rektangel 138"/>
          <p:cNvSpPr/>
          <p:nvPr/>
        </p:nvSpPr>
        <p:spPr>
          <a:xfrm>
            <a:off x="3167597" y="1666299"/>
            <a:ext cx="1532826" cy="965407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nb-NO" sz="600" dirty="0">
                <a:solidFill>
                  <a:schemeClr val="tx1"/>
                </a:solidFill>
              </a:rPr>
              <a:t>Avklare:</a:t>
            </a:r>
          </a:p>
          <a:p>
            <a:pPr marL="171450" indent="-100800">
              <a:buFont typeface="Arial" panose="020B0604020202020204" pitchFamily="34" charset="0"/>
              <a:buChar char="•"/>
            </a:pPr>
            <a:r>
              <a:rPr lang="nb-NO" sz="600" dirty="0">
                <a:solidFill>
                  <a:schemeClr val="tx1"/>
                </a:solidFill>
              </a:rPr>
              <a:t>Har vi et godkjent digitalt arkiv i dag?</a:t>
            </a:r>
          </a:p>
          <a:p>
            <a:pPr marL="171450" indent="-100800">
              <a:buFont typeface="Arial" panose="020B0604020202020204" pitchFamily="34" charset="0"/>
              <a:buChar char="•"/>
            </a:pPr>
            <a:r>
              <a:rPr lang="nb-NO" sz="600" dirty="0">
                <a:solidFill>
                  <a:schemeClr val="tx1"/>
                </a:solidFill>
              </a:rPr>
              <a:t>Har vi arbeidsprosesser der flyten i dag er manuell (papir, epost eller annet)?</a:t>
            </a:r>
          </a:p>
          <a:p>
            <a:pPr marL="171450" indent="-100800">
              <a:buFont typeface="Arial" panose="020B0604020202020204" pitchFamily="34" charset="0"/>
              <a:buChar char="•"/>
            </a:pPr>
            <a:r>
              <a:rPr lang="nb-NO" sz="600" dirty="0">
                <a:solidFill>
                  <a:schemeClr val="tx1"/>
                </a:solidFill>
              </a:rPr>
              <a:t>Kan det gi vesentlig gevinst å få flyten digitalisert?</a:t>
            </a:r>
          </a:p>
          <a:p>
            <a:pPr algn="ctr"/>
            <a:r>
              <a:rPr lang="nb-NO" sz="600" b="1" dirty="0">
                <a:solidFill>
                  <a:schemeClr val="tx1"/>
                </a:solidFill>
              </a:rPr>
              <a:t>(Flere spørsmål : se konsept-dokument)</a:t>
            </a:r>
          </a:p>
          <a:p>
            <a:pPr algn="ctr"/>
            <a:endParaRPr lang="nb-NO" sz="600" dirty="0">
              <a:solidFill>
                <a:schemeClr val="tx1"/>
              </a:solidFill>
            </a:endParaRPr>
          </a:p>
        </p:txBody>
      </p:sp>
      <p:cxnSp>
        <p:nvCxnSpPr>
          <p:cNvPr id="144" name="Rett pil 143"/>
          <p:cNvCxnSpPr/>
          <p:nvPr/>
        </p:nvCxnSpPr>
        <p:spPr>
          <a:xfrm>
            <a:off x="3563888" y="1484784"/>
            <a:ext cx="0" cy="143391"/>
          </a:xfrm>
          <a:prstGeom prst="straightConnector1">
            <a:avLst/>
          </a:prstGeom>
          <a:ln w="3175" cap="rnd" cmpd="dbl">
            <a:headEnd w="med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Rett pil 146"/>
          <p:cNvCxnSpPr/>
          <p:nvPr/>
        </p:nvCxnSpPr>
        <p:spPr>
          <a:xfrm>
            <a:off x="3563888" y="2637537"/>
            <a:ext cx="0" cy="143391"/>
          </a:xfrm>
          <a:prstGeom prst="straightConnector1">
            <a:avLst/>
          </a:prstGeom>
          <a:ln w="3175" cap="rnd" cmpd="dbl">
            <a:headEnd w="med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Rett pil 147"/>
          <p:cNvCxnSpPr/>
          <p:nvPr/>
        </p:nvCxnSpPr>
        <p:spPr>
          <a:xfrm rot="10800000">
            <a:off x="5084147" y="2631707"/>
            <a:ext cx="0" cy="143391"/>
          </a:xfrm>
          <a:prstGeom prst="straightConnector1">
            <a:avLst/>
          </a:prstGeom>
          <a:ln w="3175" cap="rnd" cmpd="dbl">
            <a:headEnd w="med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Rett pil 148"/>
          <p:cNvCxnSpPr/>
          <p:nvPr/>
        </p:nvCxnSpPr>
        <p:spPr>
          <a:xfrm rot="10800000">
            <a:off x="5084147" y="1916833"/>
            <a:ext cx="0" cy="143391"/>
          </a:xfrm>
          <a:prstGeom prst="straightConnector1">
            <a:avLst/>
          </a:prstGeom>
          <a:ln w="3175" cap="rnd" cmpd="dbl">
            <a:headEnd w="med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Avrundet rektangel 149"/>
          <p:cNvSpPr/>
          <p:nvPr/>
        </p:nvSpPr>
        <p:spPr>
          <a:xfrm>
            <a:off x="6156176" y="1183912"/>
            <a:ext cx="2016224" cy="351181"/>
          </a:xfrm>
          <a:prstGeom prst="roundRect">
            <a:avLst/>
          </a:prstGeom>
          <a:solidFill>
            <a:srgbClr val="FDEA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r>
              <a:rPr lang="nb-NO" sz="600" b="1" dirty="0">
                <a:solidFill>
                  <a:srgbClr val="00682F"/>
                </a:solidFill>
              </a:rPr>
              <a:t>Aktivitet</a:t>
            </a:r>
            <a:r>
              <a:rPr lang="nb-NO" sz="600" dirty="0">
                <a:solidFill>
                  <a:srgbClr val="00682F"/>
                </a:solidFill>
              </a:rPr>
              <a:t>: Tydeliggjøre behov og krav.</a:t>
            </a:r>
          </a:p>
          <a:p>
            <a:r>
              <a:rPr lang="nb-NO" sz="600" dirty="0">
                <a:solidFill>
                  <a:srgbClr val="00682F"/>
                </a:solidFill>
              </a:rPr>
              <a:t>Plan for gjennomføring.</a:t>
            </a:r>
          </a:p>
        </p:txBody>
      </p:sp>
      <p:cxnSp>
        <p:nvCxnSpPr>
          <p:cNvPr id="151" name="Rett pil 150"/>
          <p:cNvCxnSpPr/>
          <p:nvPr/>
        </p:nvCxnSpPr>
        <p:spPr>
          <a:xfrm flipV="1">
            <a:off x="2795761" y="1556479"/>
            <a:ext cx="120055" cy="101122"/>
          </a:xfrm>
          <a:prstGeom prst="straightConnector1">
            <a:avLst/>
          </a:prstGeom>
          <a:ln w="3175" cap="rnd" cmpd="dbl">
            <a:headEnd w="med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Avrundet rektangel 153"/>
          <p:cNvSpPr/>
          <p:nvPr/>
        </p:nvSpPr>
        <p:spPr>
          <a:xfrm>
            <a:off x="5825878" y="2789787"/>
            <a:ext cx="2559594" cy="351181"/>
          </a:xfrm>
          <a:prstGeom prst="roundRect">
            <a:avLst/>
          </a:prstGeom>
          <a:solidFill>
            <a:srgbClr val="FDEA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600" b="1" dirty="0">
                <a:solidFill>
                  <a:srgbClr val="00682F"/>
                </a:solidFill>
              </a:rPr>
              <a:t>Resultat</a:t>
            </a:r>
            <a:r>
              <a:rPr lang="nb-NO" sz="600" dirty="0">
                <a:solidFill>
                  <a:srgbClr val="00682F"/>
                </a:solidFill>
              </a:rPr>
              <a:t>: Kravspesifikasjon er klar. Hvis arbeidsprosesser skal endres så er de nye prosessene tegnet. Gjennomføringsplan foreligger og virksomheten er klar for gjennomføring av prosjekt. Tilbud fra </a:t>
            </a:r>
            <a:r>
              <a:rPr lang="nb-NO" sz="600" dirty="0" err="1">
                <a:solidFill>
                  <a:srgbClr val="00682F"/>
                </a:solidFill>
              </a:rPr>
              <a:t>Acos</a:t>
            </a:r>
            <a:r>
              <a:rPr lang="nb-NO" sz="600" dirty="0">
                <a:solidFill>
                  <a:srgbClr val="00682F"/>
                </a:solidFill>
              </a:rPr>
              <a:t> foreligger.  </a:t>
            </a:r>
          </a:p>
        </p:txBody>
      </p:sp>
      <p:cxnSp>
        <p:nvCxnSpPr>
          <p:cNvPr id="67" name="Rett pil 66"/>
          <p:cNvCxnSpPr/>
          <p:nvPr/>
        </p:nvCxnSpPr>
        <p:spPr>
          <a:xfrm flipV="1">
            <a:off x="5376196" y="1548010"/>
            <a:ext cx="120055" cy="101122"/>
          </a:xfrm>
          <a:prstGeom prst="straightConnector1">
            <a:avLst/>
          </a:prstGeom>
          <a:ln w="3175" cap="rnd" cmpd="dbl">
            <a:headEnd w="med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Rett pil 67"/>
          <p:cNvCxnSpPr/>
          <p:nvPr/>
        </p:nvCxnSpPr>
        <p:spPr>
          <a:xfrm flipV="1">
            <a:off x="8292019" y="1553495"/>
            <a:ext cx="120055" cy="101122"/>
          </a:xfrm>
          <a:prstGeom prst="straightConnector1">
            <a:avLst/>
          </a:prstGeom>
          <a:ln w="3175" cap="rnd" cmpd="dbl">
            <a:headEnd w="med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Rett pil 68"/>
          <p:cNvCxnSpPr/>
          <p:nvPr/>
        </p:nvCxnSpPr>
        <p:spPr>
          <a:xfrm>
            <a:off x="6534218" y="1484784"/>
            <a:ext cx="0" cy="143391"/>
          </a:xfrm>
          <a:prstGeom prst="straightConnector1">
            <a:avLst/>
          </a:prstGeom>
          <a:ln w="3175" cap="rnd" cmpd="dbl">
            <a:headEnd w="med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Rett pil 69"/>
          <p:cNvCxnSpPr/>
          <p:nvPr/>
        </p:nvCxnSpPr>
        <p:spPr>
          <a:xfrm>
            <a:off x="6534218" y="2637224"/>
            <a:ext cx="0" cy="143391"/>
          </a:xfrm>
          <a:prstGeom prst="straightConnector1">
            <a:avLst/>
          </a:prstGeom>
          <a:ln w="3175" cap="rnd" cmpd="dbl">
            <a:headEnd w="med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Rett pil 70"/>
          <p:cNvCxnSpPr/>
          <p:nvPr/>
        </p:nvCxnSpPr>
        <p:spPr>
          <a:xfrm rot="10800000">
            <a:off x="8088700" y="2631706"/>
            <a:ext cx="0" cy="143391"/>
          </a:xfrm>
          <a:prstGeom prst="straightConnector1">
            <a:avLst/>
          </a:prstGeom>
          <a:ln w="3175" cap="rnd" cmpd="dbl">
            <a:headEnd w="med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Avrundet rektangel 72"/>
          <p:cNvSpPr/>
          <p:nvPr/>
        </p:nvSpPr>
        <p:spPr>
          <a:xfrm>
            <a:off x="2015716" y="4044803"/>
            <a:ext cx="756084" cy="28251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nb-NO" sz="600" dirty="0">
                <a:solidFill>
                  <a:schemeClr val="tx1"/>
                </a:solidFill>
              </a:rPr>
              <a:t>Kurs digitaliserings-forståelse, endringsledelse</a:t>
            </a:r>
          </a:p>
        </p:txBody>
      </p:sp>
      <p:sp>
        <p:nvSpPr>
          <p:cNvPr id="74" name="Avrundet rektangel 73"/>
          <p:cNvSpPr/>
          <p:nvPr/>
        </p:nvSpPr>
        <p:spPr>
          <a:xfrm>
            <a:off x="3323506" y="4044803"/>
            <a:ext cx="756084" cy="28251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600" dirty="0">
                <a:solidFill>
                  <a:schemeClr val="tx1"/>
                </a:solidFill>
              </a:rPr>
              <a:t>«Barselgruppe»</a:t>
            </a:r>
          </a:p>
          <a:p>
            <a:pPr algn="ctr"/>
            <a:r>
              <a:rPr lang="nb-NO" sz="600" dirty="0">
                <a:solidFill>
                  <a:schemeClr val="tx1"/>
                </a:solidFill>
              </a:rPr>
              <a:t>Samhandling </a:t>
            </a:r>
          </a:p>
        </p:txBody>
      </p:sp>
      <p:sp>
        <p:nvSpPr>
          <p:cNvPr id="79" name="Avrundet rektangel 78"/>
          <p:cNvSpPr/>
          <p:nvPr/>
        </p:nvSpPr>
        <p:spPr>
          <a:xfrm>
            <a:off x="5868144" y="4044803"/>
            <a:ext cx="756084" cy="28251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600" dirty="0">
                <a:solidFill>
                  <a:schemeClr val="tx1"/>
                </a:solidFill>
              </a:rPr>
              <a:t>«Barselgruppe»</a:t>
            </a:r>
          </a:p>
          <a:p>
            <a:pPr algn="ctr"/>
            <a:r>
              <a:rPr lang="nb-NO" sz="600" dirty="0">
                <a:solidFill>
                  <a:schemeClr val="tx1"/>
                </a:solidFill>
              </a:rPr>
              <a:t>Samhandling </a:t>
            </a:r>
          </a:p>
        </p:txBody>
      </p:sp>
      <p:sp>
        <p:nvSpPr>
          <p:cNvPr id="80" name="Avrundet rektangel 79"/>
          <p:cNvSpPr/>
          <p:nvPr/>
        </p:nvSpPr>
        <p:spPr>
          <a:xfrm>
            <a:off x="6871307" y="3607238"/>
            <a:ext cx="756084" cy="26203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600" dirty="0">
                <a:solidFill>
                  <a:schemeClr val="tx1"/>
                </a:solidFill>
              </a:rPr>
              <a:t>Direkte møter støtte til PL</a:t>
            </a:r>
          </a:p>
        </p:txBody>
      </p:sp>
      <p:sp>
        <p:nvSpPr>
          <p:cNvPr id="82" name="Avrundet rektangel 81"/>
          <p:cNvSpPr/>
          <p:nvPr/>
        </p:nvSpPr>
        <p:spPr>
          <a:xfrm>
            <a:off x="7626099" y="2023302"/>
            <a:ext cx="1013131" cy="523071"/>
          </a:xfrm>
          <a:prstGeom prst="roundRect">
            <a:avLst/>
          </a:prstGeom>
          <a:solidFill>
            <a:schemeClr val="bg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nb-NO" sz="600" b="1" dirty="0">
                <a:solidFill>
                  <a:srgbClr val="00682F"/>
                </a:solidFill>
              </a:rPr>
              <a:t>Klar for gjennomføring:</a:t>
            </a:r>
          </a:p>
          <a:p>
            <a:pPr marL="72000" indent="-72000">
              <a:buFont typeface="Arial" panose="020B0604020202020204" pitchFamily="34" charset="0"/>
              <a:buChar char="•"/>
            </a:pPr>
            <a:r>
              <a:rPr lang="nb-NO" sz="600" dirty="0">
                <a:solidFill>
                  <a:srgbClr val="00682F"/>
                </a:solidFill>
              </a:rPr>
              <a:t>Gjennomføringsplan forankret hos ledelse</a:t>
            </a:r>
          </a:p>
        </p:txBody>
      </p:sp>
      <p:sp>
        <p:nvSpPr>
          <p:cNvPr id="77" name="Avrundet rektangel 76"/>
          <p:cNvSpPr/>
          <p:nvPr/>
        </p:nvSpPr>
        <p:spPr>
          <a:xfrm>
            <a:off x="5868144" y="5223683"/>
            <a:ext cx="711831" cy="28251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600" dirty="0">
                <a:solidFill>
                  <a:schemeClr val="tx1"/>
                </a:solidFill>
              </a:rPr>
              <a:t>Retningslinjer periodisering</a:t>
            </a:r>
          </a:p>
        </p:txBody>
      </p:sp>
      <p:sp>
        <p:nvSpPr>
          <p:cNvPr id="83" name="Avrundet rektangel 82"/>
          <p:cNvSpPr/>
          <p:nvPr/>
        </p:nvSpPr>
        <p:spPr>
          <a:xfrm>
            <a:off x="6788104" y="4797152"/>
            <a:ext cx="906347" cy="28251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600" dirty="0">
                <a:solidFill>
                  <a:schemeClr val="tx1"/>
                </a:solidFill>
              </a:rPr>
              <a:t>Retningslinjer migrering til nytt system</a:t>
            </a:r>
          </a:p>
        </p:txBody>
      </p:sp>
      <p:sp>
        <p:nvSpPr>
          <p:cNvPr id="84" name="Avrundet rektangel 83"/>
          <p:cNvSpPr/>
          <p:nvPr/>
        </p:nvSpPr>
        <p:spPr>
          <a:xfrm>
            <a:off x="6788104" y="5223683"/>
            <a:ext cx="906347" cy="28251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600" dirty="0">
                <a:solidFill>
                  <a:schemeClr val="tx1"/>
                </a:solidFill>
              </a:rPr>
              <a:t>Retningslinjer bevaring og kassasjon</a:t>
            </a:r>
          </a:p>
        </p:txBody>
      </p:sp>
      <p:sp>
        <p:nvSpPr>
          <p:cNvPr id="85" name="Avrundet rektangel 84"/>
          <p:cNvSpPr/>
          <p:nvPr/>
        </p:nvSpPr>
        <p:spPr>
          <a:xfrm>
            <a:off x="7933809" y="4788146"/>
            <a:ext cx="752026" cy="28251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600" dirty="0">
                <a:solidFill>
                  <a:schemeClr val="tx1"/>
                </a:solidFill>
              </a:rPr>
              <a:t>Retningslinjer integrasjoner</a:t>
            </a:r>
          </a:p>
        </p:txBody>
      </p:sp>
      <p:sp>
        <p:nvSpPr>
          <p:cNvPr id="86" name="Avrundet rektangel 85"/>
          <p:cNvSpPr/>
          <p:nvPr/>
        </p:nvSpPr>
        <p:spPr>
          <a:xfrm>
            <a:off x="4463263" y="4054094"/>
            <a:ext cx="756084" cy="28251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600" dirty="0">
                <a:solidFill>
                  <a:schemeClr val="tx1"/>
                </a:solidFill>
              </a:rPr>
              <a:t>Kurs/veiledning dokumentasjons-krav </a:t>
            </a:r>
            <a:r>
              <a:rPr lang="nb-NO" sz="600" dirty="0" err="1">
                <a:solidFill>
                  <a:schemeClr val="tx1"/>
                </a:solidFill>
              </a:rPr>
              <a:t>ift</a:t>
            </a:r>
            <a:r>
              <a:rPr lang="nb-NO" sz="600" dirty="0">
                <a:solidFill>
                  <a:schemeClr val="tx1"/>
                </a:solidFill>
              </a:rPr>
              <a:t> </a:t>
            </a:r>
            <a:r>
              <a:rPr lang="nb-NO" sz="600" dirty="0" err="1">
                <a:solidFill>
                  <a:schemeClr val="tx1"/>
                </a:solidFill>
              </a:rPr>
              <a:t>WebSak</a:t>
            </a:r>
            <a:endParaRPr lang="nb-NO" sz="600" dirty="0">
              <a:solidFill>
                <a:schemeClr val="tx1"/>
              </a:solidFill>
            </a:endParaRPr>
          </a:p>
        </p:txBody>
      </p:sp>
      <p:pic>
        <p:nvPicPr>
          <p:cNvPr id="17" name="Bilde 16" descr="toolbox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926" y="571798"/>
            <a:ext cx="480925" cy="364100"/>
          </a:xfrm>
          <a:prstGeom prst="rect">
            <a:avLst/>
          </a:prstGeom>
        </p:spPr>
      </p:pic>
      <p:pic>
        <p:nvPicPr>
          <p:cNvPr id="87" name="Bilde 86" descr="toolbox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2132" y="571798"/>
            <a:ext cx="480925" cy="364100"/>
          </a:xfrm>
          <a:prstGeom prst="rect">
            <a:avLst/>
          </a:prstGeom>
        </p:spPr>
      </p:pic>
      <p:pic>
        <p:nvPicPr>
          <p:cNvPr id="88" name="Bilde 87" descr="toolbox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319" y="571798"/>
            <a:ext cx="480925" cy="364100"/>
          </a:xfrm>
          <a:prstGeom prst="rect">
            <a:avLst/>
          </a:prstGeom>
        </p:spPr>
      </p:pic>
      <p:pic>
        <p:nvPicPr>
          <p:cNvPr id="89" name="Bilde 88" descr="toolbox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403" y="6244412"/>
            <a:ext cx="480925" cy="364100"/>
          </a:xfrm>
          <a:prstGeom prst="rect">
            <a:avLst/>
          </a:prstGeom>
        </p:spPr>
      </p:pic>
      <p:sp>
        <p:nvSpPr>
          <p:cNvPr id="90" name="Avrundet rektangel 85"/>
          <p:cNvSpPr/>
          <p:nvPr/>
        </p:nvSpPr>
        <p:spPr>
          <a:xfrm>
            <a:off x="4467053" y="4514637"/>
            <a:ext cx="756084" cy="28251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600" dirty="0">
                <a:solidFill>
                  <a:schemeClr val="tx1"/>
                </a:solidFill>
              </a:rPr>
              <a:t>Kurs oppgaveflyt og arbeidsflyt i </a:t>
            </a:r>
            <a:r>
              <a:rPr lang="nb-NO" sz="600" dirty="0" err="1">
                <a:solidFill>
                  <a:schemeClr val="tx1"/>
                </a:solidFill>
              </a:rPr>
              <a:t>WebSak</a:t>
            </a:r>
            <a:endParaRPr lang="nb-NO" sz="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687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1876</TotalTime>
  <Words>342</Words>
  <Application>Microsoft Office PowerPoint</Application>
  <PresentationFormat>Skjermfremvisning (4:3)</PresentationFormat>
  <Paragraphs>69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Office-tema</vt:lpstr>
      <vt:lpstr>PowerPoint-presentasjon</vt:lpstr>
    </vt:vector>
  </TitlesOfParts>
  <Company>Oslo kommune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Johnny Nyløvold</dc:creator>
  <cp:lastModifiedBy>Inge Nagelhus</cp:lastModifiedBy>
  <cp:revision>86</cp:revision>
  <cp:lastPrinted>2016-11-10T14:51:26Z</cp:lastPrinted>
  <dcterms:created xsi:type="dcterms:W3CDTF">2016-08-24T10:25:32Z</dcterms:created>
  <dcterms:modified xsi:type="dcterms:W3CDTF">2016-11-21T09:14:38Z</dcterms:modified>
</cp:coreProperties>
</file>