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94" r:id="rId4"/>
    <p:sldId id="293" r:id="rId5"/>
    <p:sldId id="292" r:id="rId6"/>
    <p:sldId id="295" r:id="rId7"/>
    <p:sldId id="298" r:id="rId8"/>
    <p:sldId id="296" r:id="rId9"/>
    <p:sldId id="290" r:id="rId10"/>
    <p:sldId id="287" r:id="rId11"/>
    <p:sldId id="288" r:id="rId12"/>
    <p:sldId id="297" r:id="rId13"/>
    <p:sldId id="291" r:id="rId14"/>
  </p:sldIdLst>
  <p:sldSz cx="9144000" cy="6858000" type="screen4x3"/>
  <p:notesSz cx="6808788" cy="99409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AB"/>
    <a:srgbClr val="0066CC"/>
    <a:srgbClr val="C7A767"/>
    <a:srgbClr val="FFFFFF"/>
    <a:srgbClr val="C7E7DF"/>
    <a:srgbClr val="B0DED2"/>
    <a:srgbClr val="96C4B5"/>
    <a:srgbClr val="000000"/>
    <a:srgbClr val="A2509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786" autoAdjust="0"/>
  </p:normalViewPr>
  <p:slideViewPr>
    <p:cSldViewPr>
      <p:cViewPr>
        <p:scale>
          <a:sx n="90" d="100"/>
          <a:sy n="90" d="100"/>
        </p:scale>
        <p:origin x="-2256" y="-6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16399-EF99-422F-890D-3A855FC3DA39}" type="datetimeFigureOut">
              <a:rPr lang="nb-NO" smtClean="0"/>
              <a:t>06.02.2017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CECC2-0433-4C8A-BA23-D8CD7E55754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253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CECC2-0433-4C8A-BA23-D8CD7E557548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432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slo-kemnerkontor_kommune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31686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71912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9316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675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675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5256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66611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7903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1761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35704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36598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43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09077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2862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Picture 8" descr="oslo-kemnerkontor_kommunelogo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740" b="13678"/>
          <a:stretch/>
        </p:blipFill>
        <p:spPr bwMode="auto">
          <a:xfrm>
            <a:off x="8532441" y="171480"/>
            <a:ext cx="432048" cy="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zagi.com/en/products/bpm-suite/modeler" TargetMode="External"/><Relationship Id="rId2" Type="http://schemas.openxmlformats.org/officeDocument/2006/relationships/hyperlink" Target="https://en.wikipedia.org/wiki/Business_process_model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GpXYgNVcdMU&amp;list=PL-6mNeLaDVHC6Vw6UTQbfMieAJ_O6LA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sz="2800" dirty="0" smtClean="0">
                <a:solidFill>
                  <a:srgbClr val="000099"/>
                </a:solidFill>
              </a:rPr>
              <a:t>Prosess for dokumentering av arbeidsprosesser </a:t>
            </a:r>
            <a:r>
              <a:rPr lang="nb-NO" dirty="0" smtClean="0">
                <a:solidFill>
                  <a:srgbClr val="000099"/>
                </a:solidFill>
              </a:rPr>
              <a:t/>
            </a:r>
            <a:br>
              <a:rPr lang="nb-NO" dirty="0" smtClean="0">
                <a:solidFill>
                  <a:srgbClr val="000099"/>
                </a:solidFill>
              </a:rPr>
            </a:br>
            <a:r>
              <a:rPr lang="nb-NO" sz="1800" dirty="0" smtClean="0">
                <a:solidFill>
                  <a:srgbClr val="000099"/>
                </a:solidFill>
              </a:rPr>
              <a:t>ved </a:t>
            </a:r>
            <a:r>
              <a:rPr lang="nb-NO" sz="1800" dirty="0">
                <a:solidFill>
                  <a:srgbClr val="000099"/>
                </a:solidFill>
              </a:rPr>
              <a:t>innføring av </a:t>
            </a:r>
            <a:r>
              <a:rPr lang="nb-NO" sz="1800" dirty="0" err="1">
                <a:solidFill>
                  <a:srgbClr val="000099"/>
                </a:solidFill>
              </a:rPr>
              <a:t>WebSak</a:t>
            </a:r>
            <a:r>
              <a:rPr lang="nb-NO" sz="1800" dirty="0">
                <a:solidFill>
                  <a:srgbClr val="000099"/>
                </a:solidFill>
              </a:rPr>
              <a:t> i Oslo kommune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6250578"/>
            <a:ext cx="9158683" cy="608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59429" y="116632"/>
            <a:ext cx="977067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>
          <a:xfrm>
            <a:off x="1231540" y="3829741"/>
            <a:ext cx="6400800" cy="1752600"/>
          </a:xfrm>
        </p:spPr>
        <p:txBody>
          <a:bodyPr/>
          <a:lstStyle/>
          <a:p>
            <a:r>
              <a:rPr lang="nb-NO" sz="1200" dirty="0" smtClean="0"/>
              <a:t>Utarbeidet av </a:t>
            </a:r>
            <a:br>
              <a:rPr lang="nb-NO" sz="1200" dirty="0" smtClean="0"/>
            </a:br>
            <a:r>
              <a:rPr lang="nb-NO" sz="1200" dirty="0" smtClean="0"/>
              <a:t>Kemnerkontoret</a:t>
            </a:r>
            <a:endParaRPr lang="nb-NO" sz="1200" dirty="0"/>
          </a:p>
          <a:p>
            <a:endParaRPr lang="nb-NO" sz="1600" dirty="0"/>
          </a:p>
          <a:p>
            <a:r>
              <a:rPr lang="nb-NO" sz="1050" dirty="0"/>
              <a:t>v</a:t>
            </a:r>
            <a:r>
              <a:rPr lang="nb-NO" sz="1050" dirty="0" smtClean="0"/>
              <a:t>ersjon 06</a:t>
            </a:r>
          </a:p>
          <a:p>
            <a:r>
              <a:rPr lang="nb-NO" sz="1050" dirty="0" smtClean="0"/>
              <a:t>Januar 2017</a:t>
            </a:r>
          </a:p>
          <a:p>
            <a:endParaRPr lang="nb-NO" sz="1050" dirty="0" smtClean="0"/>
          </a:p>
          <a:p>
            <a:r>
              <a:rPr lang="nb-NO" sz="1050" dirty="0" smtClean="0"/>
              <a:t>- vil være gjenstand for endringer knyttet til erfaring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27412" y="274638"/>
            <a:ext cx="5788906" cy="706437"/>
          </a:xfrm>
        </p:spPr>
        <p:txBody>
          <a:bodyPr/>
          <a:lstStyle/>
          <a:p>
            <a:pPr algn="l"/>
            <a:r>
              <a:rPr lang="nb-NO" sz="2000" dirty="0">
                <a:solidFill>
                  <a:srgbClr val="0070C0"/>
                </a:solidFill>
              </a:rPr>
              <a:t>Planleggingsfase (forts): Utvikle kravspesifikasjon</a:t>
            </a:r>
          </a:p>
        </p:txBody>
      </p:sp>
      <p:sp>
        <p:nvSpPr>
          <p:cNvPr id="49" name="Plassholder for innhold 2"/>
          <p:cNvSpPr>
            <a:spLocks noGrp="1"/>
          </p:cNvSpPr>
          <p:nvPr>
            <p:ph idx="1"/>
          </p:nvPr>
        </p:nvSpPr>
        <p:spPr>
          <a:xfrm>
            <a:off x="2527412" y="1055852"/>
            <a:ext cx="6133764" cy="5181460"/>
          </a:xfrm>
        </p:spPr>
        <p:txBody>
          <a:bodyPr/>
          <a:lstStyle/>
          <a:p>
            <a:r>
              <a:rPr lang="nb-NO" sz="1600" dirty="0">
                <a:solidFill>
                  <a:srgbClr val="0066CC"/>
                </a:solidFill>
              </a:rPr>
              <a:t>Bistand og forankring</a:t>
            </a:r>
          </a:p>
          <a:p>
            <a:pPr lvl="1"/>
            <a:r>
              <a:rPr lang="nb-NO" sz="1400" dirty="0"/>
              <a:t>Forankre og avklare fremdrift med UKE</a:t>
            </a:r>
          </a:p>
          <a:p>
            <a:pPr lvl="1"/>
            <a:r>
              <a:rPr lang="nb-NO" sz="1400" dirty="0"/>
              <a:t>Avklare behov for bistand fra ACOS</a:t>
            </a:r>
          </a:p>
          <a:p>
            <a:pPr lvl="1"/>
            <a:r>
              <a:rPr lang="nb-NO" dirty="0"/>
              <a:t>Avklare behov for bistand fra andre</a:t>
            </a:r>
          </a:p>
          <a:p>
            <a:pPr>
              <a:spcBef>
                <a:spcPts val="1200"/>
              </a:spcBef>
            </a:pPr>
            <a:r>
              <a:rPr lang="nb-NO" sz="1600" dirty="0">
                <a:solidFill>
                  <a:srgbClr val="0066CC"/>
                </a:solidFill>
              </a:rPr>
              <a:t>Avklare systemstøtte </a:t>
            </a:r>
            <a:r>
              <a:rPr lang="nb-NO" sz="1600" dirty="0" smtClean="0">
                <a:solidFill>
                  <a:srgbClr val="0066CC"/>
                </a:solidFill>
              </a:rPr>
              <a:t>og kompetanse</a:t>
            </a:r>
            <a:endParaRPr lang="nb-NO" sz="1600" dirty="0">
              <a:solidFill>
                <a:srgbClr val="0066CC"/>
              </a:solidFill>
            </a:endParaRPr>
          </a:p>
          <a:p>
            <a:pPr lvl="1"/>
            <a:r>
              <a:rPr lang="nb-NO" sz="1400" dirty="0"/>
              <a:t>Hva dekkes av standard</a:t>
            </a:r>
          </a:p>
          <a:p>
            <a:pPr lvl="1"/>
            <a:r>
              <a:rPr lang="nb-NO" sz="1400" dirty="0"/>
              <a:t>Hva må utvikles</a:t>
            </a:r>
          </a:p>
          <a:p>
            <a:pPr lvl="1"/>
            <a:r>
              <a:rPr lang="nb-NO" sz="1400" dirty="0"/>
              <a:t>Beskrivelse av funksjonelle krav til ACOS</a:t>
            </a:r>
          </a:p>
          <a:p>
            <a:pPr lvl="1"/>
            <a:r>
              <a:rPr lang="nb-NO" sz="1400" dirty="0"/>
              <a:t>Detaljere beskrivelse av integrasjoner</a:t>
            </a:r>
          </a:p>
          <a:p>
            <a:pPr lvl="1"/>
            <a:r>
              <a:rPr lang="nb-NO" sz="1400" dirty="0"/>
              <a:t>Beskrive funksjonelle krav til andre systemer</a:t>
            </a:r>
          </a:p>
          <a:p>
            <a:pPr lvl="1"/>
            <a:r>
              <a:rPr lang="nb-NO" dirty="0"/>
              <a:t>Avrop tjenester fra ACOS</a:t>
            </a:r>
            <a:endParaRPr lang="nb-NO" sz="1400" dirty="0"/>
          </a:p>
          <a:p>
            <a:pPr>
              <a:spcBef>
                <a:spcPts val="1200"/>
              </a:spcBef>
            </a:pPr>
            <a:r>
              <a:rPr lang="nb-NO" dirty="0">
                <a:solidFill>
                  <a:srgbClr val="0066CC"/>
                </a:solidFill>
              </a:rPr>
              <a:t>Oppsummere resultater</a:t>
            </a:r>
          </a:p>
          <a:p>
            <a:pPr lvl="1"/>
            <a:r>
              <a:rPr lang="nb-NO" sz="1400" dirty="0"/>
              <a:t>Avklare økonomiske rammer </a:t>
            </a:r>
            <a:br>
              <a:rPr lang="nb-NO" sz="1400" dirty="0"/>
            </a:br>
            <a:r>
              <a:rPr lang="nb-NO" sz="1400" dirty="0"/>
              <a:t>(herunder </a:t>
            </a:r>
            <a:r>
              <a:rPr lang="nb-NO" sz="1400" dirty="0" smtClean="0"/>
              <a:t>avtale og plan </a:t>
            </a:r>
            <a:r>
              <a:rPr lang="nb-NO" sz="1400" dirty="0"/>
              <a:t>med ACOS)</a:t>
            </a:r>
          </a:p>
          <a:p>
            <a:pPr lvl="1"/>
            <a:r>
              <a:rPr lang="nb-NO" sz="1400" dirty="0"/>
              <a:t>Ferdigstille samlet kravspesifikasjon</a:t>
            </a:r>
          </a:p>
          <a:p>
            <a:pPr lvl="1"/>
            <a:r>
              <a:rPr lang="nb-NO" dirty="0"/>
              <a:t>Avstemme kravspesifikasjon med ACOS</a:t>
            </a:r>
            <a:endParaRPr lang="nb-NO" sz="1400" dirty="0"/>
          </a:p>
          <a:p>
            <a:pPr lvl="1"/>
            <a:r>
              <a:rPr lang="nb-NO" sz="1400" dirty="0"/>
              <a:t>Lage grov implementeringsplan, herunder</a:t>
            </a:r>
            <a:br>
              <a:rPr lang="nb-NO" sz="1400" dirty="0"/>
            </a:br>
            <a:r>
              <a:rPr lang="nb-NO" sz="1400" dirty="0"/>
              <a:t>konverteringsstrategi</a:t>
            </a:r>
          </a:p>
          <a:p>
            <a:pPr lvl="1"/>
            <a:r>
              <a:rPr lang="nb-NO" dirty="0"/>
              <a:t>Lage </a:t>
            </a:r>
            <a:r>
              <a:rPr lang="nb-NO" dirty="0" smtClean="0"/>
              <a:t>tydelig gevinstplan</a:t>
            </a:r>
            <a:endParaRPr lang="nb-NO" dirty="0"/>
          </a:p>
          <a:p>
            <a:pPr lvl="1"/>
            <a:r>
              <a:rPr lang="nb-NO" sz="1400" b="1" dirty="0"/>
              <a:t>Forankre i og få godkjenning av ledelsen</a:t>
            </a:r>
          </a:p>
        </p:txBody>
      </p:sp>
      <p:grpSp>
        <p:nvGrpSpPr>
          <p:cNvPr id="69" name="Gruppe 68"/>
          <p:cNvGrpSpPr/>
          <p:nvPr/>
        </p:nvGrpSpPr>
        <p:grpSpPr>
          <a:xfrm>
            <a:off x="7668344" y="5156611"/>
            <a:ext cx="1295944" cy="1512749"/>
            <a:chOff x="8197323" y="622949"/>
            <a:chExt cx="767165" cy="864592"/>
          </a:xfrm>
        </p:grpSpPr>
        <p:sp>
          <p:nvSpPr>
            <p:cNvPr id="70" name="AutoShape 7"/>
            <p:cNvSpPr>
              <a:spLocks noChangeArrowheads="1"/>
            </p:cNvSpPr>
            <p:nvPr/>
          </p:nvSpPr>
          <p:spPr bwMode="auto">
            <a:xfrm>
              <a:off x="8316416" y="622949"/>
              <a:ext cx="251520" cy="307975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nb-NO" altLang="nb-NO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1" name="Rett linje 70"/>
            <p:cNvCxnSpPr/>
            <p:nvPr/>
          </p:nvCxnSpPr>
          <p:spPr>
            <a:xfrm>
              <a:off x="8442176" y="919253"/>
              <a:ext cx="0" cy="1007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AutoShape 8"/>
            <p:cNvSpPr>
              <a:spLocks noChangeArrowheads="1"/>
            </p:cNvSpPr>
            <p:nvPr/>
          </p:nvSpPr>
          <p:spPr bwMode="auto">
            <a:xfrm>
              <a:off x="8197323" y="1020608"/>
              <a:ext cx="767165" cy="34232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0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Ledelsen</a:t>
              </a:r>
              <a:r>
                <a:rPr lang="nb-NO" altLang="nb-NO" sz="800" dirty="0"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dirty="0" err="1">
                  <a:latin typeface="Calibri" pitchFamily="34" charset="0"/>
                  <a:cs typeface="Arial" pitchFamily="34" charset="0"/>
                </a:rPr>
                <a:t>godkj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/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 err="1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styringdokument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:</a:t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(BP 3) :</a:t>
              </a:r>
              <a:r>
                <a:rPr kumimoji="0" lang="nb-NO" altLang="nb-NO" sz="800" b="1" i="0" u="none" strike="noStrike" cap="none" normalizeH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b="1" dirty="0">
                  <a:latin typeface="Calibri" pitchFamily="34" charset="0"/>
                  <a:cs typeface="Arial" pitchFamily="34" charset="0"/>
                </a:rPr>
                <a:t>Avrop..</a:t>
              </a:r>
              <a:endParaRPr kumimoji="0" lang="nb-NO" altLang="nb-NO" sz="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3" name="Vinkel 72"/>
            <p:cNvCxnSpPr>
              <a:stCxn id="72" idx="2"/>
            </p:cNvCxnSpPr>
            <p:nvPr/>
          </p:nvCxnSpPr>
          <p:spPr>
            <a:xfrm rot="16200000" flipH="1">
              <a:off x="8638385" y="1305454"/>
              <a:ext cx="124609" cy="23956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Dokument 27"/>
          <p:cNvSpPr/>
          <p:nvPr/>
        </p:nvSpPr>
        <p:spPr>
          <a:xfrm>
            <a:off x="796280" y="2526814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" name="TekstSylinder 28"/>
          <p:cNvSpPr txBox="1"/>
          <p:nvPr/>
        </p:nvSpPr>
        <p:spPr>
          <a:xfrm>
            <a:off x="292224" y="1843564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30" name="TekstSylinder 29"/>
          <p:cNvSpPr txBox="1"/>
          <p:nvPr/>
        </p:nvSpPr>
        <p:spPr>
          <a:xfrm>
            <a:off x="292224" y="4435852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Utvikling av kravspesifikasjon</a:t>
            </a:r>
          </a:p>
        </p:txBody>
      </p:sp>
      <p:sp>
        <p:nvSpPr>
          <p:cNvPr id="31" name="TekstSylinder 30"/>
          <p:cNvSpPr txBox="1"/>
          <p:nvPr/>
        </p:nvSpPr>
        <p:spPr>
          <a:xfrm>
            <a:off x="292224" y="573199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Implementering av el. dokumentsystem</a:t>
            </a:r>
          </a:p>
        </p:txBody>
      </p:sp>
      <p:sp>
        <p:nvSpPr>
          <p:cNvPr id="32" name="TekstSylinder 31"/>
          <p:cNvSpPr txBox="1"/>
          <p:nvPr/>
        </p:nvSpPr>
        <p:spPr>
          <a:xfrm>
            <a:off x="292224" y="3067700"/>
            <a:ext cx="1728192" cy="600164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Detaljering av nye prioriterte arbeidsprosesser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839924" y="2522422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sp>
        <p:nvSpPr>
          <p:cNvPr id="34" name="Dokument 33"/>
          <p:cNvSpPr/>
          <p:nvPr/>
        </p:nvSpPr>
        <p:spPr>
          <a:xfrm>
            <a:off x="796280" y="389496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TekstSylinder 34"/>
          <p:cNvSpPr txBox="1"/>
          <p:nvPr/>
        </p:nvSpPr>
        <p:spPr>
          <a:xfrm>
            <a:off x="796280" y="3894966"/>
            <a:ext cx="78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Godkjente</a:t>
            </a:r>
          </a:p>
          <a:p>
            <a:r>
              <a:rPr lang="nb-NO" dirty="0"/>
              <a:t>Nye prosesser</a:t>
            </a:r>
          </a:p>
        </p:txBody>
      </p:sp>
      <p:sp>
        <p:nvSpPr>
          <p:cNvPr id="36" name="Dokument 35"/>
          <p:cNvSpPr/>
          <p:nvPr/>
        </p:nvSpPr>
        <p:spPr>
          <a:xfrm>
            <a:off x="796280" y="5155932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" name="TekstSylinder 36"/>
          <p:cNvSpPr txBox="1"/>
          <p:nvPr/>
        </p:nvSpPr>
        <p:spPr>
          <a:xfrm>
            <a:off x="796280" y="515154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Beslutnings-underlag</a:t>
            </a:r>
          </a:p>
        </p:txBody>
      </p:sp>
      <p:cxnSp>
        <p:nvCxnSpPr>
          <p:cNvPr id="38" name="Rett pil 21"/>
          <p:cNvCxnSpPr>
            <a:stCxn id="29" idx="2"/>
            <a:endCxn id="28" idx="0"/>
          </p:cNvCxnSpPr>
          <p:nvPr/>
        </p:nvCxnSpPr>
        <p:spPr>
          <a:xfrm>
            <a:off x="1156320" y="2274451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pil 22"/>
          <p:cNvCxnSpPr>
            <a:stCxn id="30" idx="2"/>
            <a:endCxn id="36" idx="0"/>
          </p:cNvCxnSpPr>
          <p:nvPr/>
        </p:nvCxnSpPr>
        <p:spPr>
          <a:xfrm>
            <a:off x="1156320" y="4866739"/>
            <a:ext cx="0" cy="2891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pil 23"/>
          <p:cNvCxnSpPr>
            <a:stCxn id="28" idx="2"/>
            <a:endCxn id="32" idx="0"/>
          </p:cNvCxnSpPr>
          <p:nvPr/>
        </p:nvCxnSpPr>
        <p:spPr>
          <a:xfrm>
            <a:off x="1156320" y="2830199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 24"/>
          <p:cNvCxnSpPr>
            <a:stCxn id="32" idx="2"/>
            <a:endCxn id="34" idx="0"/>
          </p:cNvCxnSpPr>
          <p:nvPr/>
        </p:nvCxnSpPr>
        <p:spPr>
          <a:xfrm>
            <a:off x="1156320" y="3667864"/>
            <a:ext cx="0" cy="227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pil 25"/>
          <p:cNvCxnSpPr>
            <a:stCxn id="34" idx="2"/>
            <a:endCxn id="30" idx="0"/>
          </p:cNvCxnSpPr>
          <p:nvPr/>
        </p:nvCxnSpPr>
        <p:spPr>
          <a:xfrm>
            <a:off x="1156320" y="4198351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pil 26"/>
          <p:cNvCxnSpPr>
            <a:stCxn id="36" idx="2"/>
            <a:endCxn id="31" idx="0"/>
          </p:cNvCxnSpPr>
          <p:nvPr/>
        </p:nvCxnSpPr>
        <p:spPr>
          <a:xfrm>
            <a:off x="1156320" y="5459317"/>
            <a:ext cx="0" cy="2726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vrundet rektangel 46"/>
          <p:cNvSpPr/>
          <p:nvPr/>
        </p:nvSpPr>
        <p:spPr>
          <a:xfrm>
            <a:off x="107504" y="5675045"/>
            <a:ext cx="2376264" cy="778291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5" name="Avrundet rektangel 46"/>
          <p:cNvSpPr/>
          <p:nvPr/>
        </p:nvSpPr>
        <p:spPr>
          <a:xfrm>
            <a:off x="33626" y="1769030"/>
            <a:ext cx="2376264" cy="2596074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TekstSylinder 26"/>
          <p:cNvSpPr txBox="1"/>
          <p:nvPr/>
        </p:nvSpPr>
        <p:spPr>
          <a:xfrm>
            <a:off x="7092280" y="1351121"/>
            <a:ext cx="1749178" cy="1515800"/>
          </a:xfrm>
          <a:prstGeom prst="rect">
            <a:avLst/>
          </a:prstGeom>
          <a:solidFill>
            <a:srgbClr val="FFEB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800" dirty="0" smtClean="0"/>
              <a:t>Vær formell og still tydelige krav til </a:t>
            </a:r>
            <a:r>
              <a:rPr lang="nb-NO" sz="800" dirty="0" err="1" smtClean="0"/>
              <a:t>Acos</a:t>
            </a:r>
            <a:r>
              <a:rPr lang="nb-NO" sz="800" dirty="0" smtClean="0"/>
              <a:t> om </a:t>
            </a:r>
            <a:r>
              <a:rPr lang="nb-NO" sz="800" dirty="0" err="1" smtClean="0"/>
              <a:t>kontraktuelle</a:t>
            </a:r>
            <a:r>
              <a:rPr lang="nb-NO" sz="800" dirty="0" smtClean="0"/>
              <a:t> ting som </a:t>
            </a:r>
          </a:p>
          <a:p>
            <a:pPr algn="ctr"/>
            <a:endParaRPr lang="nb-NO" sz="800" dirty="0"/>
          </a:p>
          <a:p>
            <a:pPr algn="ctr">
              <a:spcAft>
                <a:spcPts val="300"/>
              </a:spcAft>
            </a:pPr>
            <a:r>
              <a:rPr lang="nb-NO" sz="800" dirty="0" smtClean="0"/>
              <a:t>Status</a:t>
            </a:r>
          </a:p>
          <a:p>
            <a:pPr algn="ctr">
              <a:spcAft>
                <a:spcPts val="300"/>
              </a:spcAft>
            </a:pPr>
            <a:r>
              <a:rPr lang="nb-NO" sz="800" dirty="0" smtClean="0"/>
              <a:t>Leveranser</a:t>
            </a:r>
          </a:p>
          <a:p>
            <a:pPr algn="ctr">
              <a:spcAft>
                <a:spcPts val="300"/>
              </a:spcAft>
            </a:pPr>
            <a:r>
              <a:rPr lang="nb-NO" sz="800" dirty="0" smtClean="0"/>
              <a:t>Godkjenning</a:t>
            </a:r>
          </a:p>
          <a:p>
            <a:pPr algn="ctr">
              <a:spcAft>
                <a:spcPts val="300"/>
              </a:spcAft>
            </a:pPr>
            <a:endParaRPr lang="nb-NO" sz="800" dirty="0"/>
          </a:p>
          <a:p>
            <a:pPr algn="ctr">
              <a:spcAft>
                <a:spcPts val="300"/>
              </a:spcAft>
            </a:pPr>
            <a:r>
              <a:rPr lang="nb-NO" sz="800" dirty="0" smtClean="0"/>
              <a:t>Avtalen har stilltiende godkjenning dersom du ikke foretar deg noe</a:t>
            </a:r>
          </a:p>
          <a:p>
            <a:pPr algn="ctr"/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272524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85020" y="274638"/>
            <a:ext cx="6101780" cy="706437"/>
          </a:xfrm>
        </p:spPr>
        <p:txBody>
          <a:bodyPr/>
          <a:lstStyle/>
          <a:p>
            <a:pPr algn="l"/>
            <a:r>
              <a:rPr lang="nb-NO" sz="2000" dirty="0">
                <a:solidFill>
                  <a:srgbClr val="0070C0"/>
                </a:solidFill>
              </a:rPr>
              <a:t>Gjennomføringsfaser: Implementering</a:t>
            </a:r>
          </a:p>
        </p:txBody>
      </p:sp>
      <p:sp>
        <p:nvSpPr>
          <p:cNvPr id="49" name="Plassholder for innhold 2"/>
          <p:cNvSpPr>
            <a:spLocks noGrp="1"/>
          </p:cNvSpPr>
          <p:nvPr>
            <p:ph idx="1"/>
          </p:nvPr>
        </p:nvSpPr>
        <p:spPr>
          <a:xfrm>
            <a:off x="2444080" y="1055852"/>
            <a:ext cx="6217096" cy="5181460"/>
          </a:xfrm>
        </p:spPr>
        <p:txBody>
          <a:bodyPr/>
          <a:lstStyle/>
          <a:p>
            <a:r>
              <a:rPr lang="nb-NO" sz="1600" dirty="0">
                <a:solidFill>
                  <a:srgbClr val="0066CC"/>
                </a:solidFill>
              </a:rPr>
              <a:t>Avklaringer med UKE og </a:t>
            </a:r>
            <a:r>
              <a:rPr lang="nb-NO" sz="1600" dirty="0" err="1">
                <a:solidFill>
                  <a:srgbClr val="0066CC"/>
                </a:solidFill>
              </a:rPr>
              <a:t>Byarkivet</a:t>
            </a:r>
            <a:r>
              <a:rPr lang="nb-NO" sz="1600" dirty="0">
                <a:solidFill>
                  <a:srgbClr val="0066CC"/>
                </a:solidFill>
              </a:rPr>
              <a:t> – prioritet implementering</a:t>
            </a:r>
          </a:p>
          <a:p>
            <a:pPr lvl="1"/>
            <a:r>
              <a:rPr lang="nb-NO" sz="1400" dirty="0"/>
              <a:t>Avklare tekniske behov og drift</a:t>
            </a:r>
          </a:p>
          <a:p>
            <a:pPr lvl="1"/>
            <a:r>
              <a:rPr lang="nb-NO" dirty="0"/>
              <a:t>Avklare når KEM kan starte med arbeidet (prioritet som etat)</a:t>
            </a:r>
          </a:p>
          <a:p>
            <a:pPr lvl="1"/>
            <a:r>
              <a:rPr lang="nb-NO" sz="1400" dirty="0"/>
              <a:t>Detaljere og planlegge videre bistand fra ACOS</a:t>
            </a:r>
          </a:p>
          <a:p>
            <a:pPr>
              <a:spcBef>
                <a:spcPts val="1200"/>
              </a:spcBef>
            </a:pPr>
            <a:r>
              <a:rPr lang="nb-NO" sz="1600" dirty="0">
                <a:solidFill>
                  <a:srgbClr val="0066CC"/>
                </a:solidFill>
              </a:rPr>
              <a:t>Implementering</a:t>
            </a:r>
          </a:p>
          <a:p>
            <a:pPr lvl="1"/>
            <a:r>
              <a:rPr lang="nb-NO" sz="1400" dirty="0"/>
              <a:t>Gjennomgå kravspesifikasjon med </a:t>
            </a:r>
            <a:r>
              <a:rPr lang="nb-NO" sz="1400" dirty="0" smtClean="0"/>
              <a:t>ACOS</a:t>
            </a:r>
          </a:p>
          <a:p>
            <a:pPr lvl="1"/>
            <a:r>
              <a:rPr lang="nb-NO" dirty="0" smtClean="0"/>
              <a:t>Avklare </a:t>
            </a:r>
            <a:r>
              <a:rPr lang="nb-NO" dirty="0"/>
              <a:t>detaljert behov for tilpasning</a:t>
            </a:r>
          </a:p>
          <a:p>
            <a:pPr lvl="2"/>
            <a:r>
              <a:rPr lang="nb-NO" sz="1200" dirty="0" smtClean="0"/>
              <a:t>Spesialtilpasning</a:t>
            </a:r>
            <a:endParaRPr lang="nb-NO" sz="1200" dirty="0"/>
          </a:p>
          <a:p>
            <a:pPr lvl="2"/>
            <a:r>
              <a:rPr lang="nb-NO" dirty="0" smtClean="0"/>
              <a:t>Tilpasninger </a:t>
            </a:r>
            <a:r>
              <a:rPr lang="nb-NO" dirty="0"/>
              <a:t>som blir en del av standard ACOS</a:t>
            </a:r>
          </a:p>
          <a:p>
            <a:pPr lvl="2"/>
            <a:r>
              <a:rPr lang="nb-NO" dirty="0" smtClean="0"/>
              <a:t>Revidere kravspesifikasjon dersom behov </a:t>
            </a:r>
            <a:endParaRPr lang="nb-NO" sz="1200" dirty="0" smtClean="0"/>
          </a:p>
          <a:p>
            <a:pPr lvl="1"/>
            <a:r>
              <a:rPr lang="nb-NO" sz="1400" dirty="0" smtClean="0"/>
              <a:t>Detaljdesign </a:t>
            </a:r>
            <a:r>
              <a:rPr lang="nb-NO" sz="1400" dirty="0"/>
              <a:t>ny </a:t>
            </a:r>
            <a:r>
              <a:rPr lang="nb-NO" sz="1400" dirty="0" smtClean="0"/>
              <a:t>løsning (</a:t>
            </a:r>
            <a:r>
              <a:rPr lang="nb-NO" sz="1400" dirty="0" err="1" smtClean="0"/>
              <a:t>Acos</a:t>
            </a:r>
            <a:r>
              <a:rPr lang="nb-NO" sz="1400" dirty="0" smtClean="0"/>
              <a:t>)</a:t>
            </a:r>
            <a:endParaRPr lang="nb-NO" sz="1400" dirty="0"/>
          </a:p>
          <a:p>
            <a:pPr lvl="1"/>
            <a:r>
              <a:rPr lang="nb-NO" dirty="0"/>
              <a:t>Detaljere og revidere plan for implementering</a:t>
            </a:r>
          </a:p>
          <a:p>
            <a:pPr lvl="2"/>
            <a:r>
              <a:rPr lang="nb-NO" dirty="0" smtClean="0"/>
              <a:t>Plan for systemimplementering forankret med </a:t>
            </a:r>
            <a:r>
              <a:rPr lang="nb-NO" dirty="0" err="1" smtClean="0"/>
              <a:t>Acos</a:t>
            </a:r>
            <a:endParaRPr lang="nb-NO" dirty="0" smtClean="0"/>
          </a:p>
          <a:p>
            <a:pPr lvl="2"/>
            <a:r>
              <a:rPr lang="nb-NO" dirty="0" smtClean="0"/>
              <a:t>Tydelig opplæringsplan</a:t>
            </a:r>
            <a:endParaRPr lang="nb-NO" dirty="0"/>
          </a:p>
          <a:p>
            <a:pPr lvl="2"/>
            <a:r>
              <a:rPr lang="nb-NO" dirty="0" smtClean="0"/>
              <a:t>Utrulling av konverteringsstrategi</a:t>
            </a:r>
          </a:p>
          <a:p>
            <a:pPr lvl="2"/>
            <a:r>
              <a:rPr lang="nb-NO" dirty="0" smtClean="0"/>
              <a:t>Plan for gevinstrealisering</a:t>
            </a:r>
            <a:endParaRPr lang="nb-NO" dirty="0"/>
          </a:p>
          <a:p>
            <a:pPr lvl="1"/>
            <a:r>
              <a:rPr lang="nb-NO" dirty="0"/>
              <a:t>Implementere</a:t>
            </a:r>
            <a:endParaRPr lang="nb-NO" sz="1400" dirty="0"/>
          </a:p>
          <a:p>
            <a:pPr>
              <a:spcBef>
                <a:spcPts val="1200"/>
              </a:spcBef>
            </a:pPr>
            <a:r>
              <a:rPr lang="nb-NO" dirty="0">
                <a:solidFill>
                  <a:srgbClr val="0066CC"/>
                </a:solidFill>
              </a:rPr>
              <a:t>Avslutte prosjektet</a:t>
            </a:r>
          </a:p>
          <a:p>
            <a:pPr lvl="1"/>
            <a:r>
              <a:rPr lang="nb-NO" sz="1400" dirty="0"/>
              <a:t>Skrive erfaringsrapport</a:t>
            </a:r>
          </a:p>
          <a:p>
            <a:pPr lvl="1"/>
            <a:r>
              <a:rPr lang="nb-NO" dirty="0"/>
              <a:t>Overlevere resultatene til linjen</a:t>
            </a:r>
            <a:endParaRPr lang="nb-NO" sz="1400" dirty="0"/>
          </a:p>
        </p:txBody>
      </p:sp>
      <p:sp>
        <p:nvSpPr>
          <p:cNvPr id="21" name="Dokument 20"/>
          <p:cNvSpPr/>
          <p:nvPr/>
        </p:nvSpPr>
        <p:spPr>
          <a:xfrm>
            <a:off x="796280" y="2526814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TekstSylinder 21"/>
          <p:cNvSpPr txBox="1"/>
          <p:nvPr/>
        </p:nvSpPr>
        <p:spPr>
          <a:xfrm>
            <a:off x="292224" y="1843564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23" name="TekstSylinder 22"/>
          <p:cNvSpPr txBox="1"/>
          <p:nvPr/>
        </p:nvSpPr>
        <p:spPr>
          <a:xfrm>
            <a:off x="292224" y="4435852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Utvikling av kravspesifikasjon</a:t>
            </a:r>
          </a:p>
        </p:txBody>
      </p:sp>
      <p:sp>
        <p:nvSpPr>
          <p:cNvPr id="24" name="TekstSylinder 23"/>
          <p:cNvSpPr txBox="1"/>
          <p:nvPr/>
        </p:nvSpPr>
        <p:spPr>
          <a:xfrm>
            <a:off x="292224" y="573199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Implementering av el. dokumentsystem</a:t>
            </a:r>
          </a:p>
        </p:txBody>
      </p:sp>
      <p:sp>
        <p:nvSpPr>
          <p:cNvPr id="25" name="TekstSylinder 24"/>
          <p:cNvSpPr txBox="1"/>
          <p:nvPr/>
        </p:nvSpPr>
        <p:spPr>
          <a:xfrm>
            <a:off x="292224" y="3067700"/>
            <a:ext cx="1728192" cy="600164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Detaljering av nye prioriterte arbeidsprosesser</a:t>
            </a:r>
          </a:p>
        </p:txBody>
      </p:sp>
      <p:sp>
        <p:nvSpPr>
          <p:cNvPr id="26" name="TekstSylinder 25"/>
          <p:cNvSpPr txBox="1"/>
          <p:nvPr/>
        </p:nvSpPr>
        <p:spPr>
          <a:xfrm>
            <a:off x="839924" y="2522422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sp>
        <p:nvSpPr>
          <p:cNvPr id="27" name="Dokument 26"/>
          <p:cNvSpPr/>
          <p:nvPr/>
        </p:nvSpPr>
        <p:spPr>
          <a:xfrm>
            <a:off x="796280" y="389496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TekstSylinder 27"/>
          <p:cNvSpPr txBox="1"/>
          <p:nvPr/>
        </p:nvSpPr>
        <p:spPr>
          <a:xfrm>
            <a:off x="796280" y="3894966"/>
            <a:ext cx="78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Godkjente</a:t>
            </a:r>
          </a:p>
          <a:p>
            <a:r>
              <a:rPr lang="nb-NO" dirty="0"/>
              <a:t>Nye prosesser</a:t>
            </a:r>
          </a:p>
        </p:txBody>
      </p:sp>
      <p:sp>
        <p:nvSpPr>
          <p:cNvPr id="29" name="Dokument 28"/>
          <p:cNvSpPr/>
          <p:nvPr/>
        </p:nvSpPr>
        <p:spPr>
          <a:xfrm>
            <a:off x="796280" y="5155932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TekstSylinder 29"/>
          <p:cNvSpPr txBox="1"/>
          <p:nvPr/>
        </p:nvSpPr>
        <p:spPr>
          <a:xfrm>
            <a:off x="796280" y="515154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Beslutnings-underlag</a:t>
            </a:r>
          </a:p>
        </p:txBody>
      </p:sp>
      <p:cxnSp>
        <p:nvCxnSpPr>
          <p:cNvPr id="31" name="Rett pil 21"/>
          <p:cNvCxnSpPr>
            <a:stCxn id="22" idx="2"/>
            <a:endCxn id="21" idx="0"/>
          </p:cNvCxnSpPr>
          <p:nvPr/>
        </p:nvCxnSpPr>
        <p:spPr>
          <a:xfrm>
            <a:off x="1156320" y="2274451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22"/>
          <p:cNvCxnSpPr>
            <a:stCxn id="23" idx="2"/>
            <a:endCxn id="29" idx="0"/>
          </p:cNvCxnSpPr>
          <p:nvPr/>
        </p:nvCxnSpPr>
        <p:spPr>
          <a:xfrm>
            <a:off x="1156320" y="4866739"/>
            <a:ext cx="0" cy="2891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tt pil 23"/>
          <p:cNvCxnSpPr>
            <a:stCxn id="21" idx="2"/>
            <a:endCxn id="25" idx="0"/>
          </p:cNvCxnSpPr>
          <p:nvPr/>
        </p:nvCxnSpPr>
        <p:spPr>
          <a:xfrm>
            <a:off x="1156320" y="2830199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 24"/>
          <p:cNvCxnSpPr>
            <a:stCxn id="25" idx="2"/>
            <a:endCxn id="27" idx="0"/>
          </p:cNvCxnSpPr>
          <p:nvPr/>
        </p:nvCxnSpPr>
        <p:spPr>
          <a:xfrm>
            <a:off x="1156320" y="3667864"/>
            <a:ext cx="0" cy="227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pil 25"/>
          <p:cNvCxnSpPr>
            <a:stCxn id="27" idx="2"/>
            <a:endCxn id="23" idx="0"/>
          </p:cNvCxnSpPr>
          <p:nvPr/>
        </p:nvCxnSpPr>
        <p:spPr>
          <a:xfrm>
            <a:off x="1156320" y="4198351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pil 26"/>
          <p:cNvCxnSpPr>
            <a:stCxn id="29" idx="2"/>
            <a:endCxn id="24" idx="0"/>
          </p:cNvCxnSpPr>
          <p:nvPr/>
        </p:nvCxnSpPr>
        <p:spPr>
          <a:xfrm>
            <a:off x="1156320" y="5459317"/>
            <a:ext cx="0" cy="2726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vrundet rektangel 46"/>
          <p:cNvSpPr/>
          <p:nvPr/>
        </p:nvSpPr>
        <p:spPr>
          <a:xfrm>
            <a:off x="0" y="1556792"/>
            <a:ext cx="2376264" cy="4135409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56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85020" y="274638"/>
            <a:ext cx="6101780" cy="706437"/>
          </a:xfrm>
        </p:spPr>
        <p:txBody>
          <a:bodyPr/>
          <a:lstStyle/>
          <a:p>
            <a:pPr algn="l"/>
            <a:r>
              <a:rPr lang="nb-NO" sz="2000" dirty="0" smtClean="0">
                <a:solidFill>
                  <a:srgbClr val="0070C0"/>
                </a:solidFill>
              </a:rPr>
              <a:t>Oppsummering: Produserte dokumenter</a:t>
            </a:r>
            <a:endParaRPr lang="nb-NO" sz="2000" dirty="0">
              <a:solidFill>
                <a:srgbClr val="0070C0"/>
              </a:solidFill>
            </a:endParaRPr>
          </a:p>
        </p:txBody>
      </p:sp>
      <p:sp>
        <p:nvSpPr>
          <p:cNvPr id="49" name="Plassholder for innhold 2"/>
          <p:cNvSpPr>
            <a:spLocks noGrp="1"/>
          </p:cNvSpPr>
          <p:nvPr>
            <p:ph idx="1"/>
          </p:nvPr>
        </p:nvSpPr>
        <p:spPr>
          <a:xfrm>
            <a:off x="2444080" y="1493551"/>
            <a:ext cx="6217096" cy="4743761"/>
          </a:xfrm>
        </p:spPr>
        <p:txBody>
          <a:bodyPr/>
          <a:lstStyle/>
          <a:p>
            <a:r>
              <a:rPr lang="nb-NO" sz="1600" dirty="0" smtClean="0">
                <a:solidFill>
                  <a:srgbClr val="0066CC"/>
                </a:solidFill>
              </a:rPr>
              <a:t>Arbeidet blir dels til mens du går</a:t>
            </a:r>
          </a:p>
          <a:p>
            <a:pPr lvl="1"/>
            <a:r>
              <a:rPr lang="nb-NO" dirty="0" smtClean="0"/>
              <a:t>Under finner du forslag til en liste med dokumenter som kommer ut av kartleggingsprosessen. Legg til elementer du erfarer du trenger.</a:t>
            </a:r>
            <a:endParaRPr lang="nb-NO" sz="1400" dirty="0"/>
          </a:p>
          <a:p>
            <a:pPr>
              <a:spcBef>
                <a:spcPts val="2400"/>
              </a:spcBef>
            </a:pPr>
            <a:r>
              <a:rPr lang="nb-NO" sz="1600" dirty="0" smtClean="0">
                <a:solidFill>
                  <a:srgbClr val="0066CC"/>
                </a:solidFill>
              </a:rPr>
              <a:t>Dokumenter fra kartleggingen</a:t>
            </a:r>
          </a:p>
          <a:p>
            <a:pPr lvl="1">
              <a:spcAft>
                <a:spcPts val="600"/>
              </a:spcAft>
            </a:pPr>
            <a:r>
              <a:rPr lang="nb-NO" dirty="0" smtClean="0"/>
              <a:t>Oversiktsliste med arbeidsprosesser i Excel – en prosess – en linje</a:t>
            </a:r>
          </a:p>
          <a:p>
            <a:pPr lvl="1">
              <a:spcAft>
                <a:spcPts val="600"/>
              </a:spcAft>
            </a:pPr>
            <a:r>
              <a:rPr lang="nb-NO" sz="1400" dirty="0" smtClean="0"/>
              <a:t>Et </a:t>
            </a:r>
            <a:r>
              <a:rPr lang="nb-NO" sz="1400" dirty="0" err="1" smtClean="0"/>
              <a:t>Exceldokument</a:t>
            </a:r>
            <a:r>
              <a:rPr lang="nb-NO" sz="1400" dirty="0" smtClean="0"/>
              <a:t> per </a:t>
            </a:r>
            <a:r>
              <a:rPr lang="nb-NO" dirty="0" smtClean="0"/>
              <a:t>arbeidsprosess </a:t>
            </a:r>
            <a:r>
              <a:rPr lang="nb-NO" sz="1400" dirty="0" smtClean="0"/>
              <a:t>– grov kartlegging og analyse</a:t>
            </a:r>
          </a:p>
          <a:p>
            <a:pPr lvl="1">
              <a:spcAft>
                <a:spcPts val="600"/>
              </a:spcAft>
            </a:pPr>
            <a:r>
              <a:rPr lang="nb-NO" dirty="0" smtClean="0"/>
              <a:t>Et prosesskart (i for eksempel. </a:t>
            </a:r>
            <a:r>
              <a:rPr lang="nb-NO" dirty="0" err="1" smtClean="0"/>
              <a:t>Bizagi</a:t>
            </a:r>
            <a:r>
              <a:rPr lang="nb-NO" dirty="0" smtClean="0"/>
              <a:t>) for hver </a:t>
            </a:r>
            <a:r>
              <a:rPr lang="nb-NO" u="sng" dirty="0" smtClean="0"/>
              <a:t>utvalgte</a:t>
            </a:r>
            <a:r>
              <a:rPr lang="nb-NO" dirty="0" smtClean="0"/>
              <a:t> rutine du ønsker å ta grundigere</a:t>
            </a:r>
          </a:p>
          <a:p>
            <a:pPr lvl="1">
              <a:spcAft>
                <a:spcPts val="600"/>
              </a:spcAft>
            </a:pPr>
            <a:r>
              <a:rPr lang="nb-NO" dirty="0"/>
              <a:t>O</a:t>
            </a:r>
            <a:r>
              <a:rPr lang="nb-NO" sz="1400" dirty="0" smtClean="0"/>
              <a:t>versiktsliste med integrasjoner i Excel med angivelse av fra/til dokumentsystemet</a:t>
            </a:r>
          </a:p>
          <a:p>
            <a:pPr lvl="1">
              <a:spcAft>
                <a:spcPts val="600"/>
              </a:spcAft>
            </a:pPr>
            <a:r>
              <a:rPr lang="nb-NO" dirty="0" smtClean="0"/>
              <a:t>En funksjonell beskrivelse (prosesskart) av hver integrasjon med angivelse av hvilken arbeidsprosess som dette gjelder</a:t>
            </a:r>
          </a:p>
          <a:p>
            <a:pPr lvl="1">
              <a:spcAft>
                <a:spcPts val="600"/>
              </a:spcAft>
            </a:pPr>
            <a:r>
              <a:rPr lang="nb-NO" sz="1400" dirty="0" smtClean="0"/>
              <a:t>Kassaksjonsskjema for hver rutine</a:t>
            </a:r>
          </a:p>
          <a:p>
            <a:pPr lvl="1">
              <a:spcAft>
                <a:spcPts val="600"/>
              </a:spcAft>
            </a:pPr>
            <a:r>
              <a:rPr lang="nb-NO" dirty="0" smtClean="0"/>
              <a:t>Kravspesifikasjon – et dokument med krav avdekket under kartlegging. Se avtalen med </a:t>
            </a:r>
            <a:r>
              <a:rPr lang="nb-NO" dirty="0" err="1" smtClean="0"/>
              <a:t>Acos</a:t>
            </a:r>
            <a:r>
              <a:rPr lang="nb-NO" dirty="0" smtClean="0"/>
              <a:t> for eksempel.</a:t>
            </a:r>
          </a:p>
        </p:txBody>
      </p:sp>
      <p:sp>
        <p:nvSpPr>
          <p:cNvPr id="21" name="Dokument 20"/>
          <p:cNvSpPr/>
          <p:nvPr/>
        </p:nvSpPr>
        <p:spPr>
          <a:xfrm>
            <a:off x="796280" y="2526814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TekstSylinder 21"/>
          <p:cNvSpPr txBox="1"/>
          <p:nvPr/>
        </p:nvSpPr>
        <p:spPr>
          <a:xfrm>
            <a:off x="292224" y="1843564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23" name="TekstSylinder 22"/>
          <p:cNvSpPr txBox="1"/>
          <p:nvPr/>
        </p:nvSpPr>
        <p:spPr>
          <a:xfrm>
            <a:off x="292224" y="4435852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Utvikling av kravspesifikasjon</a:t>
            </a:r>
          </a:p>
        </p:txBody>
      </p:sp>
      <p:sp>
        <p:nvSpPr>
          <p:cNvPr id="24" name="TekstSylinder 23"/>
          <p:cNvSpPr txBox="1"/>
          <p:nvPr/>
        </p:nvSpPr>
        <p:spPr>
          <a:xfrm>
            <a:off x="292224" y="573199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Implementering av el. dokumentsystem</a:t>
            </a:r>
          </a:p>
        </p:txBody>
      </p:sp>
      <p:sp>
        <p:nvSpPr>
          <p:cNvPr id="25" name="TekstSylinder 24"/>
          <p:cNvSpPr txBox="1"/>
          <p:nvPr/>
        </p:nvSpPr>
        <p:spPr>
          <a:xfrm>
            <a:off x="292224" y="3067700"/>
            <a:ext cx="1728192" cy="600164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Detaljering av nye prioriterte arbeidsprosesser</a:t>
            </a:r>
          </a:p>
        </p:txBody>
      </p:sp>
      <p:sp>
        <p:nvSpPr>
          <p:cNvPr id="26" name="TekstSylinder 25"/>
          <p:cNvSpPr txBox="1"/>
          <p:nvPr/>
        </p:nvSpPr>
        <p:spPr>
          <a:xfrm>
            <a:off x="839924" y="2522422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sp>
        <p:nvSpPr>
          <p:cNvPr id="27" name="Dokument 26"/>
          <p:cNvSpPr/>
          <p:nvPr/>
        </p:nvSpPr>
        <p:spPr>
          <a:xfrm>
            <a:off x="796280" y="389496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TekstSylinder 27"/>
          <p:cNvSpPr txBox="1"/>
          <p:nvPr/>
        </p:nvSpPr>
        <p:spPr>
          <a:xfrm>
            <a:off x="796280" y="3894966"/>
            <a:ext cx="78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Godkjente</a:t>
            </a:r>
          </a:p>
          <a:p>
            <a:r>
              <a:rPr lang="nb-NO" dirty="0"/>
              <a:t>Nye prosesser</a:t>
            </a:r>
          </a:p>
        </p:txBody>
      </p:sp>
      <p:sp>
        <p:nvSpPr>
          <p:cNvPr id="29" name="Dokument 28"/>
          <p:cNvSpPr/>
          <p:nvPr/>
        </p:nvSpPr>
        <p:spPr>
          <a:xfrm>
            <a:off x="796280" y="5155932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TekstSylinder 29"/>
          <p:cNvSpPr txBox="1"/>
          <p:nvPr/>
        </p:nvSpPr>
        <p:spPr>
          <a:xfrm>
            <a:off x="796280" y="515154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Beslutnings-underlag</a:t>
            </a:r>
          </a:p>
        </p:txBody>
      </p:sp>
      <p:cxnSp>
        <p:nvCxnSpPr>
          <p:cNvPr id="31" name="Rett pil 21"/>
          <p:cNvCxnSpPr>
            <a:stCxn id="22" idx="2"/>
            <a:endCxn id="21" idx="0"/>
          </p:cNvCxnSpPr>
          <p:nvPr/>
        </p:nvCxnSpPr>
        <p:spPr>
          <a:xfrm>
            <a:off x="1156320" y="2274451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22"/>
          <p:cNvCxnSpPr>
            <a:stCxn id="23" idx="2"/>
            <a:endCxn id="29" idx="0"/>
          </p:cNvCxnSpPr>
          <p:nvPr/>
        </p:nvCxnSpPr>
        <p:spPr>
          <a:xfrm>
            <a:off x="1156320" y="4866739"/>
            <a:ext cx="0" cy="2891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tt pil 23"/>
          <p:cNvCxnSpPr>
            <a:stCxn id="21" idx="2"/>
            <a:endCxn id="25" idx="0"/>
          </p:cNvCxnSpPr>
          <p:nvPr/>
        </p:nvCxnSpPr>
        <p:spPr>
          <a:xfrm>
            <a:off x="1156320" y="2830199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 24"/>
          <p:cNvCxnSpPr>
            <a:stCxn id="25" idx="2"/>
            <a:endCxn id="27" idx="0"/>
          </p:cNvCxnSpPr>
          <p:nvPr/>
        </p:nvCxnSpPr>
        <p:spPr>
          <a:xfrm>
            <a:off x="1156320" y="3667864"/>
            <a:ext cx="0" cy="227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pil 25"/>
          <p:cNvCxnSpPr>
            <a:stCxn id="27" idx="2"/>
            <a:endCxn id="23" idx="0"/>
          </p:cNvCxnSpPr>
          <p:nvPr/>
        </p:nvCxnSpPr>
        <p:spPr>
          <a:xfrm>
            <a:off x="1156320" y="4198351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pil 26"/>
          <p:cNvCxnSpPr>
            <a:stCxn id="29" idx="2"/>
            <a:endCxn id="24" idx="0"/>
          </p:cNvCxnSpPr>
          <p:nvPr/>
        </p:nvCxnSpPr>
        <p:spPr>
          <a:xfrm>
            <a:off x="1156320" y="5459317"/>
            <a:ext cx="0" cy="2726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vrundet rektangel 46"/>
          <p:cNvSpPr/>
          <p:nvPr/>
        </p:nvSpPr>
        <p:spPr>
          <a:xfrm>
            <a:off x="0" y="1556792"/>
            <a:ext cx="2376264" cy="4135409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smtClean="0">
                <a:solidFill>
                  <a:srgbClr val="0070C0"/>
                </a:solidFill>
              </a:rPr>
              <a:t>Problemer med </a:t>
            </a:r>
            <a:r>
              <a:rPr lang="nb-NO" sz="2000" dirty="0" err="1" smtClean="0">
                <a:solidFill>
                  <a:srgbClr val="0070C0"/>
                </a:solidFill>
              </a:rPr>
              <a:t>Bizagi</a:t>
            </a:r>
            <a:r>
              <a:rPr lang="nb-NO" sz="2000" dirty="0" smtClean="0">
                <a:solidFill>
                  <a:srgbClr val="0070C0"/>
                </a:solidFill>
              </a:rPr>
              <a:t>?</a:t>
            </a:r>
            <a:endParaRPr lang="nb-NO" sz="2000" dirty="0">
              <a:solidFill>
                <a:srgbClr val="0070C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25538"/>
            <a:ext cx="8507288" cy="4895850"/>
          </a:xfrm>
        </p:spPr>
        <p:txBody>
          <a:bodyPr/>
          <a:lstStyle/>
          <a:p>
            <a:pPr marL="0" indent="0">
              <a:buNone/>
            </a:pPr>
            <a:r>
              <a:rPr lang="nb-NO" sz="1400" dirty="0" smtClean="0"/>
              <a:t>Klarer ikke å åpne «Element Properties» ved høyreklikking på et objekt</a:t>
            </a:r>
          </a:p>
          <a:p>
            <a:pPr marL="0" indent="0">
              <a:buNone/>
            </a:pPr>
            <a:r>
              <a:rPr lang="nb-NO" sz="1050" dirty="0" err="1" smtClean="0"/>
              <a:t>Bizagi</a:t>
            </a:r>
            <a:r>
              <a:rPr lang="nb-NO" sz="1050" dirty="0" smtClean="0"/>
              <a:t> vil av og til ikke fungere korrekt når du vil se på egenskapene (</a:t>
            </a:r>
            <a:r>
              <a:rPr lang="nb-NO" sz="1050" dirty="0" err="1" smtClean="0"/>
              <a:t>properties</a:t>
            </a:r>
            <a:r>
              <a:rPr lang="nb-NO" sz="1050" dirty="0" smtClean="0"/>
              <a:t>) ved et objekt, som normal kommer frem ved å </a:t>
            </a:r>
            <a:r>
              <a:rPr lang="nb-NO" sz="1050" dirty="0" err="1" smtClean="0"/>
              <a:t>høyreklikke</a:t>
            </a:r>
            <a:r>
              <a:rPr lang="nb-NO" sz="1050" dirty="0" smtClean="0"/>
              <a:t> på objektet og velge «Properties» i den menyen som fremkommer. Alternativt få frem det samme ved å trykke F4. For å løse problemet må du slette filen settings og </a:t>
            </a:r>
            <a:r>
              <a:rPr lang="nb-NO" sz="1050" dirty="0" err="1" smtClean="0"/>
              <a:t>restarte</a:t>
            </a:r>
            <a:r>
              <a:rPr lang="nb-NO" sz="1050" dirty="0" smtClean="0"/>
              <a:t> datamaskinen din. Slik går du frem:</a:t>
            </a:r>
          </a:p>
          <a:p>
            <a:pPr marL="0" indent="0">
              <a:buNone/>
            </a:pPr>
            <a:endParaRPr lang="nb-NO" sz="1050" dirty="0" smtClean="0"/>
          </a:p>
          <a:p>
            <a:pPr lvl="1">
              <a:buFont typeface="+mj-lt"/>
              <a:buAutoNum type="arabicPeriod"/>
              <a:tabLst>
                <a:tab pos="6184900" algn="l"/>
              </a:tabLst>
            </a:pPr>
            <a:r>
              <a:rPr lang="nb-NO" sz="1000" dirty="0" smtClean="0"/>
              <a:t>Tast manuelt inn sti (</a:t>
            </a:r>
            <a:r>
              <a:rPr lang="nb-NO" sz="1000" dirty="0" err="1" smtClean="0"/>
              <a:t>path</a:t>
            </a:r>
            <a:r>
              <a:rPr lang="nb-NO" sz="1000" dirty="0" smtClean="0"/>
              <a:t>) som fremgår under. Stien og filnavnet er usynlig. Du må derfor taste helt korrekt det som står under. Husk å bruke din bruker, dvs. skifte ut med ditt </a:t>
            </a:r>
            <a:r>
              <a:rPr lang="nb-NO" sz="1000" dirty="0" err="1" smtClean="0"/>
              <a:t>windowsbruker</a:t>
            </a:r>
            <a:r>
              <a:rPr lang="nb-NO" sz="1000" dirty="0" smtClean="0"/>
              <a:t> der det står \</a:t>
            </a:r>
            <a:r>
              <a:rPr lang="nb-NO" sz="1000" dirty="0" err="1" smtClean="0"/>
              <a:t>user</a:t>
            </a:r>
            <a:r>
              <a:rPr lang="nb-NO" sz="1000" dirty="0" smtClean="0"/>
              <a:t>\ (etter Users). Det kan se slik ut (min bruker er 211608). Adressen er usynlig fra og med «\</a:t>
            </a:r>
            <a:r>
              <a:rPr lang="nb-NO" sz="1000" dirty="0" err="1" smtClean="0"/>
              <a:t>AppData</a:t>
            </a:r>
            <a:r>
              <a:rPr lang="nb-NO" sz="1000" dirty="0" smtClean="0"/>
              <a:t>…»</a:t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endParaRPr lang="nb-NO" sz="1000" dirty="0" smtClean="0"/>
          </a:p>
          <a:p>
            <a:pPr lvl="1">
              <a:buFont typeface="+mj-lt"/>
              <a:buAutoNum type="arabicPeriod"/>
            </a:pPr>
            <a:r>
              <a:rPr lang="nb-NO" sz="1000" dirty="0" smtClean="0"/>
              <a:t>Du får da frem filen «settings»:</a:t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r>
              <a:rPr lang="nb-NO" sz="1000" dirty="0" smtClean="0"/>
              <a:t/>
            </a:r>
            <a:br>
              <a:rPr lang="nb-NO" sz="1000" dirty="0" smtClean="0"/>
            </a:br>
            <a:endParaRPr lang="nb-NO" sz="1000" dirty="0" smtClean="0"/>
          </a:p>
          <a:p>
            <a:pPr lvl="1">
              <a:buFont typeface="+mj-lt"/>
              <a:buAutoNum type="arabicPeriod"/>
            </a:pPr>
            <a:r>
              <a:rPr lang="nb-NO" sz="1000" dirty="0" smtClean="0"/>
              <a:t>Slett filen og start datamaskinen på nytt</a:t>
            </a:r>
            <a:br>
              <a:rPr lang="nb-NO" sz="1000" dirty="0" smtClean="0"/>
            </a:br>
            <a:endParaRPr lang="nb-NO" sz="1000" dirty="0" smtClean="0"/>
          </a:p>
          <a:p>
            <a:pPr lvl="1">
              <a:buFont typeface="+mj-lt"/>
              <a:buAutoNum type="arabicPeriod"/>
            </a:pPr>
            <a:r>
              <a:rPr lang="nb-NO" sz="1000" dirty="0" smtClean="0"/>
              <a:t>Start </a:t>
            </a:r>
            <a:r>
              <a:rPr lang="nb-NO" sz="1000" dirty="0" err="1" smtClean="0"/>
              <a:t>Bizagi</a:t>
            </a:r>
            <a:r>
              <a:rPr lang="nb-NO" sz="1000" dirty="0" smtClean="0"/>
              <a:t> modeller på nytt  og problemet skal være løst, </a:t>
            </a:r>
            <a:br>
              <a:rPr lang="nb-NO" sz="1000" dirty="0" smtClean="0"/>
            </a:br>
            <a:r>
              <a:rPr lang="nb-NO" sz="1000" dirty="0" smtClean="0"/>
              <a:t>merk objektet og klikk F4 eller høyreklikk på objektet for å kontrollere:</a:t>
            </a:r>
          </a:p>
          <a:p>
            <a:pPr lvl="1">
              <a:buFont typeface="+mj-lt"/>
              <a:buAutoNum type="arabicPeriod"/>
            </a:pPr>
            <a:endParaRPr lang="nb-NO" sz="1000" dirty="0" smtClean="0"/>
          </a:p>
          <a:p>
            <a:pPr lvl="1">
              <a:buFont typeface="+mj-lt"/>
              <a:buAutoNum type="arabicPeriod"/>
            </a:pPr>
            <a:endParaRPr lang="nb-NO" sz="1000" dirty="0"/>
          </a:p>
          <a:p>
            <a:pPr marL="0" indent="0">
              <a:buNone/>
            </a:pPr>
            <a:endParaRPr lang="nb-NO" sz="14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2" b="2945"/>
          <a:stretch/>
        </p:blipFill>
        <p:spPr bwMode="auto">
          <a:xfrm>
            <a:off x="1298012" y="2708992"/>
            <a:ext cx="5401171" cy="6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41338"/>
          <a:stretch/>
        </p:blipFill>
        <p:spPr bwMode="auto">
          <a:xfrm>
            <a:off x="1296307" y="3771271"/>
            <a:ext cx="3420000" cy="10978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8" t="4900" r="129" b="-979"/>
          <a:stretch/>
        </p:blipFill>
        <p:spPr bwMode="auto">
          <a:xfrm>
            <a:off x="5436096" y="4197776"/>
            <a:ext cx="1964464" cy="2005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9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kument 15"/>
          <p:cNvSpPr/>
          <p:nvPr/>
        </p:nvSpPr>
        <p:spPr>
          <a:xfrm>
            <a:off x="796280" y="2528074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76264" y="274638"/>
            <a:ext cx="6310536" cy="706437"/>
          </a:xfrm>
        </p:spPr>
        <p:txBody>
          <a:bodyPr/>
          <a:lstStyle/>
          <a:p>
            <a:pPr algn="l"/>
            <a:r>
              <a:rPr lang="nb-NO" sz="2000" dirty="0">
                <a:solidFill>
                  <a:srgbClr val="0070C0"/>
                </a:solidFill>
              </a:rPr>
              <a:t>Konseptfase: Analyse av dagens arbeidsprosesser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308448" y="1340767"/>
            <a:ext cx="6584032" cy="5208283"/>
          </a:xfrm>
        </p:spPr>
        <p:txBody>
          <a:bodyPr/>
          <a:lstStyle/>
          <a:p>
            <a:r>
              <a:rPr lang="nb-NO" sz="1600" dirty="0">
                <a:solidFill>
                  <a:srgbClr val="0066CC"/>
                </a:solidFill>
              </a:rPr>
              <a:t>Etablering av første oversikt</a:t>
            </a:r>
          </a:p>
          <a:p>
            <a:pPr lvl="1"/>
            <a:r>
              <a:rPr lang="nb-NO" dirty="0"/>
              <a:t>Liste med prosesser per </a:t>
            </a:r>
            <a:r>
              <a:rPr lang="nb-NO" dirty="0" smtClean="0"/>
              <a:t>divisjon, </a:t>
            </a:r>
            <a:r>
              <a:rPr lang="nb-NO" dirty="0" smtClean="0">
                <a:latin typeface="Arial"/>
                <a:cs typeface="Arial"/>
              </a:rPr>
              <a:t>én setning per prosess</a:t>
            </a:r>
            <a:endParaRPr lang="nb-NO" dirty="0"/>
          </a:p>
          <a:p>
            <a:pPr>
              <a:spcBef>
                <a:spcPts val="1800"/>
              </a:spcBef>
            </a:pPr>
            <a:r>
              <a:rPr lang="nb-NO" sz="1600" dirty="0">
                <a:solidFill>
                  <a:srgbClr val="0066CC"/>
                </a:solidFill>
              </a:rPr>
              <a:t>Grov beskrivelse per prosess </a:t>
            </a:r>
            <a:r>
              <a:rPr lang="nb-NO" sz="1000" dirty="0" smtClean="0">
                <a:solidFill>
                  <a:srgbClr val="0066CC"/>
                </a:solidFill>
              </a:rPr>
              <a:t>(Skjema i Excel)</a:t>
            </a:r>
            <a:endParaRPr lang="nb-NO" sz="1000" dirty="0">
              <a:solidFill>
                <a:srgbClr val="0066CC"/>
              </a:solidFill>
            </a:endParaRPr>
          </a:p>
          <a:p>
            <a:pPr lvl="1"/>
            <a:r>
              <a:rPr lang="nb-NO" sz="1400" dirty="0"/>
              <a:t>Navn på arbeidsprosess og avdeling (hovedansvarlig)</a:t>
            </a:r>
          </a:p>
          <a:p>
            <a:pPr lvl="1"/>
            <a:r>
              <a:rPr lang="nb-NO" sz="1400" dirty="0"/>
              <a:t>Grov saksgang (fem trinn?)</a:t>
            </a:r>
          </a:p>
          <a:p>
            <a:pPr lvl="1"/>
            <a:r>
              <a:rPr lang="nb-NO" sz="1400" dirty="0"/>
              <a:t>Prosesseier / utførende ressurs</a:t>
            </a:r>
          </a:p>
          <a:p>
            <a:pPr lvl="1"/>
            <a:r>
              <a:rPr lang="nb-NO" sz="1400" dirty="0" err="1"/>
              <a:t>Systemstøtte</a:t>
            </a:r>
            <a:r>
              <a:rPr lang="nb-NO" sz="1400" dirty="0"/>
              <a:t> &amp; manuelle rutiner</a:t>
            </a:r>
          </a:p>
          <a:p>
            <a:pPr lvl="1"/>
            <a:r>
              <a:rPr lang="nb-NO" sz="1400" dirty="0"/>
              <a:t>Integrasjoner</a:t>
            </a:r>
          </a:p>
          <a:p>
            <a:pPr lvl="1"/>
            <a:r>
              <a:rPr lang="nb-NO" sz="1400" dirty="0"/>
              <a:t>Liste </a:t>
            </a:r>
            <a:r>
              <a:rPr lang="nb-NO" sz="1400" dirty="0" smtClean="0"/>
              <a:t>dokumenter og roller</a:t>
            </a:r>
            <a:endParaRPr lang="nb-NO" sz="1400" dirty="0"/>
          </a:p>
          <a:p>
            <a:pPr>
              <a:spcBef>
                <a:spcPts val="1800"/>
              </a:spcBef>
            </a:pPr>
            <a:r>
              <a:rPr lang="nb-NO" dirty="0">
                <a:solidFill>
                  <a:srgbClr val="0066CC"/>
                </a:solidFill>
              </a:rPr>
              <a:t>Evaluering av prosess </a:t>
            </a:r>
            <a:r>
              <a:rPr lang="nb-NO" sz="800" dirty="0">
                <a:solidFill>
                  <a:srgbClr val="0066CC"/>
                </a:solidFill>
              </a:rPr>
              <a:t>(Skjema i Excel)</a:t>
            </a:r>
            <a:endParaRPr lang="nb-NO" dirty="0">
              <a:solidFill>
                <a:srgbClr val="0066CC"/>
              </a:solidFill>
            </a:endParaRPr>
          </a:p>
          <a:p>
            <a:pPr lvl="1"/>
            <a:r>
              <a:rPr lang="nb-NO" sz="1400" dirty="0"/>
              <a:t>Ressurskrav (FTE) i dag</a:t>
            </a:r>
          </a:p>
          <a:p>
            <a:pPr lvl="1"/>
            <a:r>
              <a:rPr lang="nb-NO" dirty="0"/>
              <a:t>Effektiviseringsbehov</a:t>
            </a:r>
          </a:p>
          <a:p>
            <a:pPr lvl="2"/>
            <a:r>
              <a:rPr lang="nb-NO" dirty="0"/>
              <a:t>Utfordringer</a:t>
            </a:r>
          </a:p>
          <a:p>
            <a:pPr lvl="2"/>
            <a:r>
              <a:rPr lang="nb-NO" dirty="0"/>
              <a:t>Muligheter</a:t>
            </a:r>
          </a:p>
          <a:p>
            <a:pPr lvl="1"/>
            <a:r>
              <a:rPr lang="nb-NO" sz="1400" dirty="0" err="1"/>
              <a:t>Effektiviseringspotensiale</a:t>
            </a:r>
            <a:endParaRPr lang="nb-NO" sz="1400" dirty="0"/>
          </a:p>
          <a:p>
            <a:pPr lvl="2"/>
            <a:r>
              <a:rPr lang="nb-NO" sz="1200" dirty="0"/>
              <a:t>Økonomi</a:t>
            </a:r>
          </a:p>
          <a:p>
            <a:pPr lvl="2"/>
            <a:r>
              <a:rPr lang="nb-NO" sz="1200" dirty="0"/>
              <a:t>Tid</a:t>
            </a:r>
          </a:p>
          <a:p>
            <a:pPr lvl="2"/>
            <a:r>
              <a:rPr lang="nb-NO" sz="1200" dirty="0"/>
              <a:t>Kvalitet</a:t>
            </a:r>
          </a:p>
          <a:p>
            <a:pPr lvl="1"/>
            <a:r>
              <a:rPr lang="nb-NO" sz="1400" dirty="0"/>
              <a:t>Prioritet, bestemme ambisjonsnivå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92224" y="1844824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292224" y="4437112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Utvikling av kravspesifikasjon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292224" y="573325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Implementering av el. dokumentsystem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292224" y="3068960"/>
            <a:ext cx="1728192" cy="600164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Detaljering av nye prioriterte arbeidsprosesser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839924" y="2523682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sp>
        <p:nvSpPr>
          <p:cNvPr id="17" name="Dokument 16"/>
          <p:cNvSpPr/>
          <p:nvPr/>
        </p:nvSpPr>
        <p:spPr>
          <a:xfrm>
            <a:off x="796280" y="389622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796280" y="3896226"/>
            <a:ext cx="78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Godkjente</a:t>
            </a:r>
          </a:p>
          <a:p>
            <a:r>
              <a:rPr lang="nb-NO" dirty="0"/>
              <a:t>Nye prosesser</a:t>
            </a:r>
          </a:p>
        </p:txBody>
      </p:sp>
      <p:sp>
        <p:nvSpPr>
          <p:cNvPr id="19" name="Dokument 18"/>
          <p:cNvSpPr/>
          <p:nvPr/>
        </p:nvSpPr>
        <p:spPr>
          <a:xfrm>
            <a:off x="796280" y="5157192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" name="TekstSylinder 19"/>
          <p:cNvSpPr txBox="1"/>
          <p:nvPr/>
        </p:nvSpPr>
        <p:spPr>
          <a:xfrm>
            <a:off x="796280" y="515280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Beslutnings-underlag</a:t>
            </a:r>
          </a:p>
        </p:txBody>
      </p:sp>
      <p:cxnSp>
        <p:nvCxnSpPr>
          <p:cNvPr id="22" name="Rett pil 21"/>
          <p:cNvCxnSpPr>
            <a:stCxn id="4" idx="2"/>
            <a:endCxn id="16" idx="0"/>
          </p:cNvCxnSpPr>
          <p:nvPr/>
        </p:nvCxnSpPr>
        <p:spPr>
          <a:xfrm>
            <a:off x="1156320" y="2275711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>
            <a:stCxn id="5" idx="2"/>
            <a:endCxn id="19" idx="0"/>
          </p:cNvCxnSpPr>
          <p:nvPr/>
        </p:nvCxnSpPr>
        <p:spPr>
          <a:xfrm>
            <a:off x="1156320" y="4867999"/>
            <a:ext cx="0" cy="2891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>
            <a:stCxn id="16" idx="2"/>
            <a:endCxn id="7" idx="0"/>
          </p:cNvCxnSpPr>
          <p:nvPr/>
        </p:nvCxnSpPr>
        <p:spPr>
          <a:xfrm>
            <a:off x="1156320" y="2831459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pil 24"/>
          <p:cNvCxnSpPr>
            <a:stCxn id="7" idx="2"/>
            <a:endCxn id="17" idx="0"/>
          </p:cNvCxnSpPr>
          <p:nvPr/>
        </p:nvCxnSpPr>
        <p:spPr>
          <a:xfrm>
            <a:off x="1156320" y="3669124"/>
            <a:ext cx="0" cy="227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pil 25"/>
          <p:cNvCxnSpPr>
            <a:stCxn id="17" idx="2"/>
            <a:endCxn id="5" idx="0"/>
          </p:cNvCxnSpPr>
          <p:nvPr/>
        </p:nvCxnSpPr>
        <p:spPr>
          <a:xfrm>
            <a:off x="1156320" y="4199611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>
            <a:stCxn id="19" idx="2"/>
            <a:endCxn id="6" idx="0"/>
          </p:cNvCxnSpPr>
          <p:nvPr/>
        </p:nvCxnSpPr>
        <p:spPr>
          <a:xfrm>
            <a:off x="1156320" y="5460577"/>
            <a:ext cx="0" cy="2726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vrundet rektangel 46"/>
          <p:cNvSpPr/>
          <p:nvPr/>
        </p:nvSpPr>
        <p:spPr>
          <a:xfrm>
            <a:off x="0" y="2924944"/>
            <a:ext cx="2376264" cy="3384376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8" name="Gruppe 27"/>
          <p:cNvGrpSpPr/>
          <p:nvPr/>
        </p:nvGrpSpPr>
        <p:grpSpPr>
          <a:xfrm>
            <a:off x="395536" y="88038"/>
            <a:ext cx="1296144" cy="1228527"/>
            <a:chOff x="2627784" y="613767"/>
            <a:chExt cx="807900" cy="749166"/>
          </a:xfrm>
        </p:grpSpPr>
        <p:sp>
          <p:nvSpPr>
            <p:cNvPr id="29" name="AutoShape 4"/>
            <p:cNvSpPr>
              <a:spLocks noChangeArrowheads="1"/>
            </p:cNvSpPr>
            <p:nvPr/>
          </p:nvSpPr>
          <p:spPr bwMode="auto">
            <a:xfrm>
              <a:off x="2627784" y="613767"/>
              <a:ext cx="276225" cy="307975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nb-NO" altLang="nb-NO" sz="2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AutoShape 8"/>
            <p:cNvSpPr>
              <a:spLocks noChangeArrowheads="1"/>
            </p:cNvSpPr>
            <p:nvPr/>
          </p:nvSpPr>
          <p:spPr bwMode="auto">
            <a:xfrm>
              <a:off x="2694459" y="1022539"/>
              <a:ext cx="741225" cy="34039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0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Ledelsen</a:t>
              </a:r>
              <a:r>
                <a:rPr lang="nb-NO" altLang="nb-NO" sz="800" dirty="0"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dirty="0" err="1">
                  <a:latin typeface="Calibri" pitchFamily="34" charset="0"/>
                  <a:cs typeface="Arial" pitchFamily="34" charset="0"/>
                </a:rPr>
                <a:t>godkj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/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prosjektmandat:</a:t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(BP 1) :</a:t>
              </a:r>
              <a:r>
                <a:rPr kumimoji="0" lang="nb-NO" altLang="nb-NO" sz="800" b="1" i="0" u="none" strike="noStrike" cap="none" normalizeH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b="1" dirty="0">
                  <a:latin typeface="Calibri" pitchFamily="34" charset="0"/>
                  <a:cs typeface="Arial" pitchFamily="34" charset="0"/>
                </a:rPr>
                <a:t>U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tred</a:t>
              </a:r>
              <a:r>
                <a:rPr kumimoji="0" lang="nb-NO" altLang="nb-NO" sz="800" b="1" i="0" u="none" strike="noStrike" cap="none" normalizeH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 idé!</a:t>
              </a:r>
              <a:endParaRPr kumimoji="0" lang="nb-NO" altLang="nb-NO" sz="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Rett linje 30"/>
            <p:cNvCxnSpPr>
              <a:stCxn id="29" idx="2"/>
            </p:cNvCxnSpPr>
            <p:nvPr/>
          </p:nvCxnSpPr>
          <p:spPr>
            <a:xfrm>
              <a:off x="2765897" y="921742"/>
              <a:ext cx="0" cy="1007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e 31"/>
          <p:cNvGrpSpPr/>
          <p:nvPr/>
        </p:nvGrpSpPr>
        <p:grpSpPr>
          <a:xfrm>
            <a:off x="7812360" y="5660087"/>
            <a:ext cx="1152128" cy="1078762"/>
            <a:chOff x="4265904" y="613425"/>
            <a:chExt cx="741225" cy="749508"/>
          </a:xfrm>
        </p:grpSpPr>
        <p:sp>
          <p:nvSpPr>
            <p:cNvPr id="33" name="AutoShape 5"/>
            <p:cNvSpPr>
              <a:spLocks noChangeArrowheads="1"/>
            </p:cNvSpPr>
            <p:nvPr/>
          </p:nvSpPr>
          <p:spPr bwMode="auto">
            <a:xfrm>
              <a:off x="4730904" y="613425"/>
              <a:ext cx="276225" cy="306387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1" i="0" u="none" strike="noStrike" cap="none" normalizeH="0" baseline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nb-NO" altLang="nb-NO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AutoShape 8"/>
            <p:cNvSpPr>
              <a:spLocks noChangeArrowheads="1"/>
            </p:cNvSpPr>
            <p:nvPr/>
          </p:nvSpPr>
          <p:spPr bwMode="auto">
            <a:xfrm>
              <a:off x="4265904" y="1022539"/>
              <a:ext cx="741225" cy="34039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0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Ledelsen</a:t>
              </a:r>
              <a:r>
                <a:rPr lang="nb-NO" altLang="nb-NO" sz="800" dirty="0"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dirty="0" err="1">
                  <a:latin typeface="Calibri" pitchFamily="34" charset="0"/>
                  <a:cs typeface="Arial" pitchFamily="34" charset="0"/>
                </a:rPr>
                <a:t>godkj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/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prosjektforslag:</a:t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(BP 2) :</a:t>
              </a:r>
              <a:r>
                <a:rPr kumimoji="0" lang="nb-NO" altLang="nb-NO" sz="800" b="1" i="0" u="none" strike="noStrike" cap="none" normalizeH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b="1" dirty="0">
                  <a:latin typeface="Calibri" pitchFamily="34" charset="0"/>
                  <a:cs typeface="Arial" pitchFamily="34" charset="0"/>
                </a:rPr>
                <a:t>Faseplan..</a:t>
              </a:r>
              <a:endParaRPr kumimoji="0" lang="nb-NO" altLang="nb-NO" sz="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" name="Rett linje 34"/>
            <p:cNvCxnSpPr/>
            <p:nvPr/>
          </p:nvCxnSpPr>
          <p:spPr>
            <a:xfrm>
              <a:off x="4869016" y="919812"/>
              <a:ext cx="0" cy="1007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kstSylinder 35"/>
          <p:cNvSpPr txBox="1"/>
          <p:nvPr/>
        </p:nvSpPr>
        <p:spPr>
          <a:xfrm>
            <a:off x="6300192" y="4664115"/>
            <a:ext cx="1749178" cy="707886"/>
          </a:xfrm>
          <a:prstGeom prst="rect">
            <a:avLst/>
          </a:prstGeom>
          <a:solidFill>
            <a:srgbClr val="FFEB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800" dirty="0" smtClean="0"/>
              <a:t>Husk at </a:t>
            </a:r>
            <a:r>
              <a:rPr lang="nb-NO" sz="800" dirty="0" err="1" smtClean="0"/>
              <a:t>Acos</a:t>
            </a:r>
            <a:r>
              <a:rPr lang="nb-NO" sz="800" dirty="0" smtClean="0"/>
              <a:t> kjenner systemet og dets muligheter, men de kjenner ikke ditt funksjonelle behov. </a:t>
            </a:r>
          </a:p>
          <a:p>
            <a:pPr algn="ctr"/>
            <a:endParaRPr lang="nb-NO" sz="800" dirty="0"/>
          </a:p>
          <a:p>
            <a:pPr algn="ctr"/>
            <a:r>
              <a:rPr lang="nb-NO" sz="800" dirty="0" smtClean="0"/>
              <a:t>Det må du få tydelig frem.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29240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60" y="1388802"/>
            <a:ext cx="6826050" cy="503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Dokument 15"/>
          <p:cNvSpPr/>
          <p:nvPr/>
        </p:nvSpPr>
        <p:spPr>
          <a:xfrm>
            <a:off x="796280" y="985120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76264" y="274638"/>
            <a:ext cx="6310536" cy="706437"/>
          </a:xfrm>
        </p:spPr>
        <p:txBody>
          <a:bodyPr/>
          <a:lstStyle/>
          <a:p>
            <a:pPr algn="l"/>
            <a:r>
              <a:rPr lang="nb-NO" sz="2000" dirty="0">
                <a:solidFill>
                  <a:srgbClr val="0070C0"/>
                </a:solidFill>
              </a:rPr>
              <a:t>Konseptfase: </a:t>
            </a:r>
            <a:r>
              <a:rPr lang="nb-NO" sz="2000" dirty="0" smtClean="0">
                <a:solidFill>
                  <a:srgbClr val="0070C0"/>
                </a:solidFill>
              </a:rPr>
              <a:t>Mal (Excel) for dokumentasjon av analyse </a:t>
            </a:r>
            <a:r>
              <a:rPr lang="nb-NO" sz="2000" dirty="0">
                <a:solidFill>
                  <a:srgbClr val="0070C0"/>
                </a:solidFill>
              </a:rPr>
              <a:t>av dagens arbeidsprosesser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92224" y="33265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839924" y="980728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cxnSp>
        <p:nvCxnSpPr>
          <p:cNvPr id="22" name="Rett pil 21"/>
          <p:cNvCxnSpPr>
            <a:stCxn id="4" idx="2"/>
            <a:endCxn id="16" idx="0"/>
          </p:cNvCxnSpPr>
          <p:nvPr/>
        </p:nvCxnSpPr>
        <p:spPr>
          <a:xfrm>
            <a:off x="1156320" y="763543"/>
            <a:ext cx="0" cy="22157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pil 35"/>
          <p:cNvCxnSpPr>
            <a:stCxn id="37" idx="3"/>
          </p:cNvCxnSpPr>
          <p:nvPr/>
        </p:nvCxnSpPr>
        <p:spPr>
          <a:xfrm>
            <a:off x="1166272" y="2264174"/>
            <a:ext cx="439468" cy="107722"/>
          </a:xfrm>
          <a:prstGeom prst="straightConnector1">
            <a:avLst/>
          </a:prstGeom>
          <a:ln w="12700">
            <a:solidFill>
              <a:srgbClr val="DBC69D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Sylinder 36"/>
          <p:cNvSpPr txBox="1"/>
          <p:nvPr/>
        </p:nvSpPr>
        <p:spPr>
          <a:xfrm>
            <a:off x="562344" y="2156452"/>
            <a:ext cx="603928" cy="215444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Filtrering</a:t>
            </a:r>
            <a:endParaRPr lang="nb-NO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218199" y="2748510"/>
            <a:ext cx="1039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 smtClean="0"/>
              <a:t>Filtrer på det nivået du vil vise avhengig av hvem du viser til (nivå 1, 2 eller 3).</a:t>
            </a:r>
          </a:p>
          <a:p>
            <a:endParaRPr lang="nb-NO" sz="800" dirty="0"/>
          </a:p>
          <a:p>
            <a:r>
              <a:rPr lang="nb-NO" sz="800" dirty="0" smtClean="0"/>
              <a:t>Alle linjene må nummereres for at dette skal fungere.</a:t>
            </a:r>
            <a:endParaRPr lang="nb-NO" sz="800" dirty="0"/>
          </a:p>
        </p:txBody>
      </p:sp>
      <p:sp>
        <p:nvSpPr>
          <p:cNvPr id="38" name="TekstSylinder 37"/>
          <p:cNvSpPr txBox="1"/>
          <p:nvPr/>
        </p:nvSpPr>
        <p:spPr>
          <a:xfrm>
            <a:off x="8458966" y="1873381"/>
            <a:ext cx="504056" cy="215444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Nivå 1</a:t>
            </a:r>
            <a:endParaRPr lang="nb-NO" dirty="0"/>
          </a:p>
        </p:txBody>
      </p:sp>
      <p:sp>
        <p:nvSpPr>
          <p:cNvPr id="39" name="TekstSylinder 38"/>
          <p:cNvSpPr txBox="1"/>
          <p:nvPr/>
        </p:nvSpPr>
        <p:spPr>
          <a:xfrm>
            <a:off x="8490955" y="3133230"/>
            <a:ext cx="504056" cy="215444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Nivå 2</a:t>
            </a:r>
            <a:endParaRPr lang="nb-NO" dirty="0"/>
          </a:p>
        </p:txBody>
      </p:sp>
      <p:sp>
        <p:nvSpPr>
          <p:cNvPr id="40" name="TekstSylinder 39"/>
          <p:cNvSpPr txBox="1"/>
          <p:nvPr/>
        </p:nvSpPr>
        <p:spPr>
          <a:xfrm>
            <a:off x="8458966" y="2552866"/>
            <a:ext cx="504056" cy="215444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Nivå 3</a:t>
            </a:r>
            <a:endParaRPr lang="nb-NO" dirty="0"/>
          </a:p>
        </p:txBody>
      </p:sp>
      <p:sp>
        <p:nvSpPr>
          <p:cNvPr id="41" name="TekstSylinder 40"/>
          <p:cNvSpPr txBox="1"/>
          <p:nvPr/>
        </p:nvSpPr>
        <p:spPr>
          <a:xfrm>
            <a:off x="593825" y="4429665"/>
            <a:ext cx="850527" cy="461665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Nummerering for angivelse av nivå</a:t>
            </a:r>
            <a:endParaRPr lang="nb-NO" dirty="0"/>
          </a:p>
        </p:txBody>
      </p:sp>
      <p:cxnSp>
        <p:nvCxnSpPr>
          <p:cNvPr id="42" name="Rett pil 41"/>
          <p:cNvCxnSpPr>
            <a:stCxn id="41" idx="0"/>
          </p:cNvCxnSpPr>
          <p:nvPr/>
        </p:nvCxnSpPr>
        <p:spPr>
          <a:xfrm flipV="1">
            <a:off x="1019089" y="3745589"/>
            <a:ext cx="688824" cy="684076"/>
          </a:xfrm>
          <a:prstGeom prst="straightConnector1">
            <a:avLst/>
          </a:prstGeom>
          <a:ln w="12700">
            <a:solidFill>
              <a:srgbClr val="DBC69D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Sylinder 16"/>
          <p:cNvSpPr txBox="1"/>
          <p:nvPr/>
        </p:nvSpPr>
        <p:spPr>
          <a:xfrm>
            <a:off x="5370016" y="3919901"/>
            <a:ext cx="2232248" cy="461665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Automatisk verdi på grunnlag av verdier gitt for Effektiviseringsbehov og Kompleksitet. Ref. </a:t>
            </a:r>
            <a:r>
              <a:rPr lang="nb-NO" dirty="0" err="1" smtClean="0"/>
              <a:t>Lean.metodikk</a:t>
            </a:r>
            <a:r>
              <a:rPr lang="nb-NO" dirty="0" smtClean="0"/>
              <a:t>.</a:t>
            </a:r>
            <a:endParaRPr lang="nb-NO" dirty="0"/>
          </a:p>
        </p:txBody>
      </p:sp>
      <p:cxnSp>
        <p:nvCxnSpPr>
          <p:cNvPr id="18" name="Rett pil 17"/>
          <p:cNvCxnSpPr>
            <a:stCxn id="17" idx="1"/>
          </p:cNvCxnSpPr>
          <p:nvPr/>
        </p:nvCxnSpPr>
        <p:spPr>
          <a:xfrm flipH="1">
            <a:off x="4139952" y="4150734"/>
            <a:ext cx="1230064" cy="70354"/>
          </a:xfrm>
          <a:prstGeom prst="straightConnector1">
            <a:avLst/>
          </a:prstGeom>
          <a:ln w="12700">
            <a:solidFill>
              <a:srgbClr val="DBC69D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/>
          <p:cNvSpPr txBox="1"/>
          <p:nvPr/>
        </p:nvSpPr>
        <p:spPr>
          <a:xfrm>
            <a:off x="593825" y="5229200"/>
            <a:ext cx="850527" cy="461665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Brukes for utregning av prioritet</a:t>
            </a:r>
            <a:endParaRPr lang="nb-NO" dirty="0"/>
          </a:p>
        </p:txBody>
      </p:sp>
      <p:cxnSp>
        <p:nvCxnSpPr>
          <p:cNvPr id="34" name="Rett pil 33"/>
          <p:cNvCxnSpPr>
            <a:stCxn id="33" idx="3"/>
          </p:cNvCxnSpPr>
          <p:nvPr/>
        </p:nvCxnSpPr>
        <p:spPr>
          <a:xfrm>
            <a:off x="1444352" y="5460033"/>
            <a:ext cx="1255440" cy="777279"/>
          </a:xfrm>
          <a:prstGeom prst="straightConnector1">
            <a:avLst/>
          </a:prstGeom>
          <a:ln w="12700">
            <a:solidFill>
              <a:srgbClr val="DBC69D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kstSylinder 49"/>
          <p:cNvSpPr txBox="1"/>
          <p:nvPr/>
        </p:nvSpPr>
        <p:spPr>
          <a:xfrm>
            <a:off x="8028228" y="4581128"/>
            <a:ext cx="966783" cy="707886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800"/>
            </a:lvl1pPr>
          </a:lstStyle>
          <a:p>
            <a:r>
              <a:rPr lang="nb-NO" dirty="0" smtClean="0"/>
              <a:t>Vær så tydelig som mulig ved spesifisering av gevinst (erfaring UDE)</a:t>
            </a:r>
            <a:endParaRPr lang="nb-NO" dirty="0"/>
          </a:p>
        </p:txBody>
      </p:sp>
      <p:cxnSp>
        <p:nvCxnSpPr>
          <p:cNvPr id="51" name="Rett pil 50"/>
          <p:cNvCxnSpPr>
            <a:stCxn id="50" idx="1"/>
          </p:cNvCxnSpPr>
          <p:nvPr/>
        </p:nvCxnSpPr>
        <p:spPr>
          <a:xfrm flipH="1" flipV="1">
            <a:off x="7812360" y="4891330"/>
            <a:ext cx="215868" cy="43741"/>
          </a:xfrm>
          <a:prstGeom prst="straightConnector1">
            <a:avLst/>
          </a:prstGeom>
          <a:ln w="12700">
            <a:solidFill>
              <a:srgbClr val="DBC69D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76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706437"/>
          </a:xfrm>
        </p:spPr>
        <p:txBody>
          <a:bodyPr/>
          <a:lstStyle/>
          <a:p>
            <a:pPr algn="l"/>
            <a:r>
              <a:rPr lang="nb-NO" sz="2000" dirty="0">
                <a:solidFill>
                  <a:srgbClr val="0070C0"/>
                </a:solidFill>
              </a:rPr>
              <a:t>Planleggingsfase: Detaljering av nye arbeidsprosesser (hvis disse skal endres)</a:t>
            </a:r>
          </a:p>
        </p:txBody>
      </p:sp>
      <p:sp>
        <p:nvSpPr>
          <p:cNvPr id="55" name="Dokument 54"/>
          <p:cNvSpPr/>
          <p:nvPr/>
        </p:nvSpPr>
        <p:spPr>
          <a:xfrm>
            <a:off x="796280" y="2526814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TekstSylinder 55"/>
          <p:cNvSpPr txBox="1"/>
          <p:nvPr/>
        </p:nvSpPr>
        <p:spPr>
          <a:xfrm>
            <a:off x="292224" y="1843564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57" name="TekstSylinder 56"/>
          <p:cNvSpPr txBox="1"/>
          <p:nvPr/>
        </p:nvSpPr>
        <p:spPr>
          <a:xfrm>
            <a:off x="292224" y="4435852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Utvikling av kravspesifikasjon</a:t>
            </a:r>
          </a:p>
        </p:txBody>
      </p:sp>
      <p:sp>
        <p:nvSpPr>
          <p:cNvPr id="58" name="TekstSylinder 57"/>
          <p:cNvSpPr txBox="1"/>
          <p:nvPr/>
        </p:nvSpPr>
        <p:spPr>
          <a:xfrm>
            <a:off x="292224" y="573199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Implementering av el. dokumentsystem</a:t>
            </a:r>
          </a:p>
        </p:txBody>
      </p:sp>
      <p:sp>
        <p:nvSpPr>
          <p:cNvPr id="59" name="TekstSylinder 58"/>
          <p:cNvSpPr txBox="1"/>
          <p:nvPr/>
        </p:nvSpPr>
        <p:spPr>
          <a:xfrm>
            <a:off x="292224" y="3067700"/>
            <a:ext cx="1728192" cy="600164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Detaljering av nye prioriterte arbeidsprosesser</a:t>
            </a:r>
          </a:p>
        </p:txBody>
      </p:sp>
      <p:sp>
        <p:nvSpPr>
          <p:cNvPr id="60" name="TekstSylinder 59"/>
          <p:cNvSpPr txBox="1"/>
          <p:nvPr/>
        </p:nvSpPr>
        <p:spPr>
          <a:xfrm>
            <a:off x="839924" y="2522422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sp>
        <p:nvSpPr>
          <p:cNvPr id="61" name="Dokument 60"/>
          <p:cNvSpPr/>
          <p:nvPr/>
        </p:nvSpPr>
        <p:spPr>
          <a:xfrm>
            <a:off x="796280" y="389496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" name="TekstSylinder 61"/>
          <p:cNvSpPr txBox="1"/>
          <p:nvPr/>
        </p:nvSpPr>
        <p:spPr>
          <a:xfrm>
            <a:off x="796280" y="3894966"/>
            <a:ext cx="783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Godkjente</a:t>
            </a:r>
          </a:p>
          <a:p>
            <a:r>
              <a:rPr lang="nb-NO" dirty="0"/>
              <a:t>Nye prosesser</a:t>
            </a:r>
          </a:p>
        </p:txBody>
      </p:sp>
      <p:sp>
        <p:nvSpPr>
          <p:cNvPr id="63" name="Dokument 62"/>
          <p:cNvSpPr/>
          <p:nvPr/>
        </p:nvSpPr>
        <p:spPr>
          <a:xfrm>
            <a:off x="796280" y="5155932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" name="TekstSylinder 63"/>
          <p:cNvSpPr txBox="1"/>
          <p:nvPr/>
        </p:nvSpPr>
        <p:spPr>
          <a:xfrm>
            <a:off x="796280" y="515154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ctr">
              <a:defRPr sz="700"/>
            </a:lvl1pPr>
          </a:lstStyle>
          <a:p>
            <a:r>
              <a:rPr lang="nb-NO" dirty="0"/>
              <a:t>Beslutnings-underlag</a:t>
            </a:r>
          </a:p>
        </p:txBody>
      </p:sp>
      <p:cxnSp>
        <p:nvCxnSpPr>
          <p:cNvPr id="65" name="Rett pil 21"/>
          <p:cNvCxnSpPr>
            <a:stCxn id="56" idx="2"/>
            <a:endCxn id="55" idx="0"/>
          </p:cNvCxnSpPr>
          <p:nvPr/>
        </p:nvCxnSpPr>
        <p:spPr>
          <a:xfrm>
            <a:off x="1156320" y="2274451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tt pil 22"/>
          <p:cNvCxnSpPr>
            <a:stCxn id="57" idx="2"/>
            <a:endCxn id="63" idx="0"/>
          </p:cNvCxnSpPr>
          <p:nvPr/>
        </p:nvCxnSpPr>
        <p:spPr>
          <a:xfrm>
            <a:off x="1156320" y="4866739"/>
            <a:ext cx="0" cy="28919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tt pil 23"/>
          <p:cNvCxnSpPr>
            <a:stCxn id="55" idx="2"/>
            <a:endCxn id="59" idx="0"/>
          </p:cNvCxnSpPr>
          <p:nvPr/>
        </p:nvCxnSpPr>
        <p:spPr>
          <a:xfrm>
            <a:off x="1156320" y="2830199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pil 24"/>
          <p:cNvCxnSpPr>
            <a:stCxn id="59" idx="2"/>
            <a:endCxn id="61" idx="0"/>
          </p:cNvCxnSpPr>
          <p:nvPr/>
        </p:nvCxnSpPr>
        <p:spPr>
          <a:xfrm>
            <a:off x="1156320" y="3667864"/>
            <a:ext cx="0" cy="22710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tt pil 25"/>
          <p:cNvCxnSpPr>
            <a:stCxn id="61" idx="2"/>
            <a:endCxn id="57" idx="0"/>
          </p:cNvCxnSpPr>
          <p:nvPr/>
        </p:nvCxnSpPr>
        <p:spPr>
          <a:xfrm>
            <a:off x="1156320" y="4198351"/>
            <a:ext cx="0" cy="2375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pil 26"/>
          <p:cNvCxnSpPr>
            <a:stCxn id="63" idx="2"/>
            <a:endCxn id="58" idx="0"/>
          </p:cNvCxnSpPr>
          <p:nvPr/>
        </p:nvCxnSpPr>
        <p:spPr>
          <a:xfrm>
            <a:off x="1156320" y="5459317"/>
            <a:ext cx="0" cy="2726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vrundet rektangel 46"/>
          <p:cNvSpPr/>
          <p:nvPr/>
        </p:nvSpPr>
        <p:spPr>
          <a:xfrm>
            <a:off x="107504" y="4328893"/>
            <a:ext cx="2376264" cy="2124443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2" name="Avrundet rektangel 46"/>
          <p:cNvSpPr/>
          <p:nvPr/>
        </p:nvSpPr>
        <p:spPr>
          <a:xfrm>
            <a:off x="33626" y="1769030"/>
            <a:ext cx="2376264" cy="1277193"/>
          </a:xfrm>
          <a:prstGeom prst="roundRect">
            <a:avLst/>
          </a:prstGeom>
          <a:solidFill>
            <a:srgbClr val="FFFFFF">
              <a:alpha val="69804"/>
            </a:srgbClr>
          </a:solidFill>
          <a:ln w="31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8" name="Gruppe 7"/>
          <p:cNvGrpSpPr/>
          <p:nvPr/>
        </p:nvGrpSpPr>
        <p:grpSpPr>
          <a:xfrm>
            <a:off x="539552" y="182877"/>
            <a:ext cx="1158351" cy="1078762"/>
            <a:chOff x="539552" y="182877"/>
            <a:chExt cx="1158351" cy="1078762"/>
          </a:xfrm>
        </p:grpSpPr>
        <p:sp>
          <p:nvSpPr>
            <p:cNvPr id="74" name="AutoShape 5"/>
            <p:cNvSpPr>
              <a:spLocks noChangeArrowheads="1"/>
            </p:cNvSpPr>
            <p:nvPr/>
          </p:nvSpPr>
          <p:spPr bwMode="auto">
            <a:xfrm>
              <a:off x="539552" y="182877"/>
              <a:ext cx="429352" cy="440981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1" i="0" u="none" strike="noStrike" cap="none" normalizeH="0" baseline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nb-NO" altLang="nb-NO" sz="2400" b="0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AutoShape 8"/>
            <p:cNvSpPr>
              <a:spLocks noChangeArrowheads="1"/>
            </p:cNvSpPr>
            <p:nvPr/>
          </p:nvSpPr>
          <p:spPr bwMode="auto">
            <a:xfrm>
              <a:off x="545775" y="771712"/>
              <a:ext cx="1152128" cy="48992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800" b="0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Ledelsen</a:t>
              </a:r>
              <a:r>
                <a:rPr lang="nb-NO" altLang="nb-NO" sz="800" dirty="0"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dirty="0" err="1">
                  <a:latin typeface="Calibri" pitchFamily="34" charset="0"/>
                  <a:cs typeface="Arial" pitchFamily="34" charset="0"/>
                </a:rPr>
                <a:t>godkj</a:t>
              </a: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/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prosjektforslag:</a:t>
              </a:r>
              <a:b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nb-NO" altLang="nb-NO" sz="800" b="1" i="0" u="none" strike="noStrike" cap="none" normalizeH="0" baseline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(BP 2) :</a:t>
              </a:r>
              <a:r>
                <a:rPr kumimoji="0" lang="nb-NO" altLang="nb-NO" sz="800" b="1" i="0" u="none" strike="noStrike" cap="none" normalizeH="0" dirty="0">
                  <a:ln>
                    <a:noFill/>
                  </a:ln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lang="nb-NO" altLang="nb-NO" sz="800" b="1" dirty="0">
                  <a:latin typeface="Calibri" pitchFamily="34" charset="0"/>
                  <a:cs typeface="Arial" pitchFamily="34" charset="0"/>
                </a:rPr>
                <a:t>Faseplan..</a:t>
              </a:r>
              <a:endParaRPr kumimoji="0" lang="nb-NO" altLang="nb-NO" sz="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6" name="Rett linje 75"/>
            <p:cNvCxnSpPr/>
            <p:nvPr/>
          </p:nvCxnSpPr>
          <p:spPr>
            <a:xfrm>
              <a:off x="754227" y="623858"/>
              <a:ext cx="0" cy="145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" t="27727" r="36334" b="23461"/>
          <a:stretch/>
        </p:blipFill>
        <p:spPr bwMode="auto">
          <a:xfrm>
            <a:off x="2915157" y="5157192"/>
            <a:ext cx="5802243" cy="15841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2483768" y="1124744"/>
            <a:ext cx="6336704" cy="3600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nb-NO" sz="1400" dirty="0" smtClean="0">
                <a:solidFill>
                  <a:srgbClr val="0066CC"/>
                </a:solidFill>
              </a:rPr>
              <a:t>Tenk gjennom implementeringsstrategien</a:t>
            </a:r>
          </a:p>
          <a:p>
            <a:pPr lvl="1"/>
            <a:r>
              <a:rPr lang="nb-NO" sz="1200" dirty="0" smtClean="0"/>
              <a:t>Sjekk </a:t>
            </a:r>
            <a:r>
              <a:rPr lang="nb-NO" sz="1200" dirty="0" err="1" smtClean="0"/>
              <a:t>UKEs</a:t>
            </a:r>
            <a:r>
              <a:rPr lang="nb-NO" sz="1200" dirty="0" smtClean="0"/>
              <a:t> anbefalinger av strategi for implementering</a:t>
            </a:r>
          </a:p>
          <a:p>
            <a:pPr lvl="1"/>
            <a:r>
              <a:rPr lang="nb-NO" sz="1200" dirty="0" smtClean="0"/>
              <a:t>Vurder om du skal ta noen områder svært grundig slik at disse kan danne et attraktivt eksempel for videre implementering når hovedjobber er gjort</a:t>
            </a:r>
          </a:p>
          <a:p>
            <a:pPr lvl="1"/>
            <a:r>
              <a:rPr lang="nb-NO" sz="1200" dirty="0" smtClean="0"/>
              <a:t>Vurder behov  for kjennskap til </a:t>
            </a:r>
            <a:r>
              <a:rPr lang="nb-NO" sz="1200" dirty="0" err="1" smtClean="0"/>
              <a:t>Acos</a:t>
            </a:r>
            <a:r>
              <a:rPr lang="nb-NO" sz="1200" dirty="0" smtClean="0"/>
              <a:t> i arbeidsgruppen og få dette på plass</a:t>
            </a:r>
          </a:p>
          <a:p>
            <a:pPr>
              <a:spcBef>
                <a:spcPts val="1800"/>
              </a:spcBef>
            </a:pPr>
            <a:r>
              <a:rPr lang="nb-NO" sz="1400" dirty="0" smtClean="0">
                <a:solidFill>
                  <a:srgbClr val="0066CC"/>
                </a:solidFill>
              </a:rPr>
              <a:t>Detaljert beskrivelse av arbeidsprosessen</a:t>
            </a:r>
            <a:endParaRPr lang="nb-NO" sz="900" dirty="0">
              <a:solidFill>
                <a:srgbClr val="0066CC"/>
              </a:solidFill>
            </a:endParaRPr>
          </a:p>
          <a:p>
            <a:pPr lvl="1">
              <a:spcAft>
                <a:spcPts val="600"/>
              </a:spcAft>
            </a:pPr>
            <a:r>
              <a:rPr lang="nb-NO" sz="1200" b="1" dirty="0" smtClean="0"/>
              <a:t>Prosess</a:t>
            </a:r>
            <a:r>
              <a:rPr lang="nb-NO" sz="1050" dirty="0" smtClean="0"/>
              <a:t>. Bruk et verktøy for å tegne opp arbeidsprosessen (eks. </a:t>
            </a:r>
            <a:r>
              <a:rPr lang="nb-NO" sz="1050" dirty="0" err="1" smtClean="0"/>
              <a:t>Bizagi</a:t>
            </a:r>
            <a:r>
              <a:rPr lang="nb-NO" sz="1050" dirty="0" smtClean="0"/>
              <a:t>). Vær nøye med utgangene (se forklaring under).</a:t>
            </a:r>
          </a:p>
          <a:p>
            <a:pPr lvl="1">
              <a:spcAft>
                <a:spcPts val="600"/>
              </a:spcAft>
            </a:pPr>
            <a:r>
              <a:rPr lang="nb-NO" sz="1200" b="1" dirty="0" smtClean="0"/>
              <a:t>Datafangst</a:t>
            </a:r>
            <a:r>
              <a:rPr lang="nb-NO" sz="1200" dirty="0" smtClean="0"/>
              <a:t>. </a:t>
            </a:r>
            <a:r>
              <a:rPr lang="nb-NO" sz="1050" dirty="0" smtClean="0"/>
              <a:t>Sjekk om det er mulig å begrense og systematisere datafangsten (kan du bruke et strukturert skjema for noe?)</a:t>
            </a:r>
          </a:p>
          <a:p>
            <a:pPr lvl="1">
              <a:spcAft>
                <a:spcPts val="600"/>
              </a:spcAft>
            </a:pPr>
            <a:r>
              <a:rPr lang="nb-NO" sz="1200" b="1" dirty="0" smtClean="0"/>
              <a:t>Roller</a:t>
            </a:r>
            <a:r>
              <a:rPr lang="nb-NO" sz="1200" dirty="0" smtClean="0"/>
              <a:t>. </a:t>
            </a:r>
            <a:r>
              <a:rPr lang="nb-NO" sz="1050" dirty="0" smtClean="0"/>
              <a:t>Kartlegg hvilke roller som er involvert i arbeidsprosessen, hvem mottar noe, hvem utarbeider noe og hvem godkjenner og kvalitetssikrer. La hver av rollene bli en bane.</a:t>
            </a:r>
          </a:p>
          <a:p>
            <a:pPr lvl="1">
              <a:spcAft>
                <a:spcPts val="600"/>
              </a:spcAft>
            </a:pPr>
            <a:r>
              <a:rPr lang="nb-NO" sz="1200" b="1" dirty="0" smtClean="0"/>
              <a:t>Dokumenter</a:t>
            </a:r>
            <a:r>
              <a:rPr lang="nb-NO" sz="1200" dirty="0" smtClean="0"/>
              <a:t>. </a:t>
            </a:r>
            <a:r>
              <a:rPr lang="nb-NO" sz="1050" dirty="0" smtClean="0"/>
              <a:t>Kompletter oversikten over dokumenter du behandler. Noter om det er interne notater eller utgående brev, gjerne også </a:t>
            </a:r>
            <a:r>
              <a:rPr lang="nb-NO" sz="1050" dirty="0" err="1" smtClean="0"/>
              <a:t>hve</a:t>
            </a:r>
            <a:r>
              <a:rPr lang="nb-NO" sz="1050" dirty="0" smtClean="0"/>
              <a:t> som skal ha dette (rollen) og hvilken mal som skal brukes. Vurder også om dette skal godkjennes før neste trinn kan starte.</a:t>
            </a:r>
            <a:endParaRPr lang="nn-NO" sz="1050" dirty="0"/>
          </a:p>
          <a:p>
            <a:pPr lvl="1">
              <a:spcAft>
                <a:spcPts val="600"/>
              </a:spcAft>
            </a:pPr>
            <a:r>
              <a:rPr lang="nb-NO" sz="1200" b="1" dirty="0" smtClean="0"/>
              <a:t>Integrasjon</a:t>
            </a:r>
            <a:r>
              <a:rPr lang="nb-NO" sz="1200" dirty="0" smtClean="0"/>
              <a:t>. </a:t>
            </a:r>
            <a:r>
              <a:rPr lang="nb-NO" sz="1050" dirty="0" smtClean="0"/>
              <a:t>Bruk en standardisert måte for kartlegging av integrasjoner mot andre systemer (se egen presentasjon)</a:t>
            </a:r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8170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23" y="1842864"/>
            <a:ext cx="872420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smtClean="0">
                <a:solidFill>
                  <a:srgbClr val="0070C0"/>
                </a:solidFill>
              </a:rPr>
              <a:t>Eks</a:t>
            </a:r>
            <a:r>
              <a:rPr lang="nb-NO" sz="2000" dirty="0">
                <a:solidFill>
                  <a:srgbClr val="0070C0"/>
                </a:solidFill>
              </a:rPr>
              <a:t>. </a:t>
            </a:r>
            <a:r>
              <a:rPr lang="nb-NO" sz="2000" dirty="0" smtClean="0">
                <a:solidFill>
                  <a:srgbClr val="0070C0"/>
                </a:solidFill>
              </a:rPr>
              <a:t>klagebehandling</a:t>
            </a:r>
            <a:r>
              <a:rPr lang="nb-NO" dirty="0" smtClean="0">
                <a:solidFill>
                  <a:srgbClr val="0070C0"/>
                </a:solidFill>
              </a:rPr>
              <a:t/>
            </a:r>
            <a:br>
              <a:rPr lang="nb-NO" dirty="0" smtClean="0">
                <a:solidFill>
                  <a:srgbClr val="0070C0"/>
                </a:solidFill>
              </a:rPr>
            </a:br>
            <a:r>
              <a:rPr lang="nb-NO" sz="1100" dirty="0">
                <a:solidFill>
                  <a:srgbClr val="0070C0"/>
                </a:solidFill>
              </a:rPr>
              <a:t>t</a:t>
            </a:r>
            <a:r>
              <a:rPr lang="nb-NO" sz="1100" dirty="0" smtClean="0">
                <a:solidFill>
                  <a:srgbClr val="0070C0"/>
                </a:solidFill>
              </a:rPr>
              <a:t>erminologi</a:t>
            </a:r>
            <a:endParaRPr lang="nb-NO" sz="1100" dirty="0">
              <a:solidFill>
                <a:srgbClr val="0070C0"/>
              </a:solidFill>
            </a:endParaRPr>
          </a:p>
        </p:txBody>
      </p:sp>
      <p:cxnSp>
        <p:nvCxnSpPr>
          <p:cNvPr id="6" name="Rett pil 5"/>
          <p:cNvCxnSpPr/>
          <p:nvPr/>
        </p:nvCxnSpPr>
        <p:spPr>
          <a:xfrm flipH="1">
            <a:off x="683568" y="1844167"/>
            <a:ext cx="1983506" cy="936761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1154927" y="5974058"/>
            <a:ext cx="576064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/>
              <a:t>Start på prosess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2049411" y="5974058"/>
            <a:ext cx="792088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Fra/Til annen </a:t>
            </a:r>
            <a:r>
              <a:rPr lang="nb-NO" dirty="0"/>
              <a:t>prosess</a:t>
            </a:r>
          </a:p>
        </p:txBody>
      </p:sp>
      <p:cxnSp>
        <p:nvCxnSpPr>
          <p:cNvPr id="19" name="Rett pil 18"/>
          <p:cNvCxnSpPr>
            <a:stCxn id="20" idx="0"/>
          </p:cNvCxnSpPr>
          <p:nvPr/>
        </p:nvCxnSpPr>
        <p:spPr>
          <a:xfrm flipV="1">
            <a:off x="4495452" y="5049256"/>
            <a:ext cx="0" cy="924802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Sylinder 19"/>
          <p:cNvSpPr txBox="1"/>
          <p:nvPr/>
        </p:nvSpPr>
        <p:spPr>
          <a:xfrm>
            <a:off x="4162415" y="5974058"/>
            <a:ext cx="666074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/>
              <a:t>Punkt </a:t>
            </a:r>
            <a:r>
              <a:rPr lang="nb-NO" b="0" dirty="0"/>
              <a:t>eller </a:t>
            </a:r>
          </a:p>
          <a:p>
            <a:pPr algn="ctr"/>
            <a:r>
              <a:rPr lang="nb-NO" b="0" dirty="0"/>
              <a:t>oppgave</a:t>
            </a:r>
          </a:p>
        </p:txBody>
      </p:sp>
      <p:cxnSp>
        <p:nvCxnSpPr>
          <p:cNvPr id="23" name="Rett pil 22"/>
          <p:cNvCxnSpPr>
            <a:stCxn id="24" idx="0"/>
          </p:cNvCxnSpPr>
          <p:nvPr/>
        </p:nvCxnSpPr>
        <p:spPr>
          <a:xfrm flipH="1" flipV="1">
            <a:off x="5580112" y="4797152"/>
            <a:ext cx="803319" cy="1176906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Sylinder 23"/>
          <p:cNvSpPr txBox="1"/>
          <p:nvPr/>
        </p:nvSpPr>
        <p:spPr>
          <a:xfrm>
            <a:off x="6077397" y="5974058"/>
            <a:ext cx="612068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b="0" dirty="0"/>
              <a:t>Valg eller </a:t>
            </a:r>
          </a:p>
          <a:p>
            <a:pPr algn="ctr"/>
            <a:r>
              <a:rPr lang="nb-NO" dirty="0"/>
              <a:t>sporvalg</a:t>
            </a:r>
          </a:p>
        </p:txBody>
      </p:sp>
      <p:cxnSp>
        <p:nvCxnSpPr>
          <p:cNvPr id="28" name="Rett pil 27"/>
          <p:cNvCxnSpPr>
            <a:stCxn id="29" idx="0"/>
          </p:cNvCxnSpPr>
          <p:nvPr/>
        </p:nvCxnSpPr>
        <p:spPr>
          <a:xfrm flipH="1" flipV="1">
            <a:off x="7164288" y="4725144"/>
            <a:ext cx="131629" cy="1248914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Sylinder 28"/>
          <p:cNvSpPr txBox="1"/>
          <p:nvPr/>
        </p:nvSpPr>
        <p:spPr>
          <a:xfrm>
            <a:off x="7007885" y="5974058"/>
            <a:ext cx="576064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Utgang</a:t>
            </a:r>
          </a:p>
          <a:p>
            <a:pPr algn="ctr"/>
            <a:endParaRPr lang="nb-NO" dirty="0"/>
          </a:p>
        </p:txBody>
      </p:sp>
      <p:cxnSp>
        <p:nvCxnSpPr>
          <p:cNvPr id="32" name="Rett pil 31"/>
          <p:cNvCxnSpPr>
            <a:stCxn id="39" idx="2"/>
          </p:cNvCxnSpPr>
          <p:nvPr/>
        </p:nvCxnSpPr>
        <p:spPr>
          <a:xfrm flipH="1">
            <a:off x="3816000" y="1916832"/>
            <a:ext cx="903759" cy="792088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Sylinder 38"/>
          <p:cNvSpPr txBox="1"/>
          <p:nvPr/>
        </p:nvSpPr>
        <p:spPr>
          <a:xfrm>
            <a:off x="4363657" y="1609055"/>
            <a:ext cx="712204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Dokument</a:t>
            </a:r>
          </a:p>
          <a:p>
            <a:pPr algn="ctr"/>
            <a:endParaRPr lang="nb-NO" dirty="0" smtClean="0"/>
          </a:p>
        </p:txBody>
      </p:sp>
      <p:cxnSp>
        <p:nvCxnSpPr>
          <p:cNvPr id="40" name="Rett pil 39"/>
          <p:cNvCxnSpPr>
            <a:stCxn id="18" idx="0"/>
          </p:cNvCxnSpPr>
          <p:nvPr/>
        </p:nvCxnSpPr>
        <p:spPr>
          <a:xfrm flipH="1" flipV="1">
            <a:off x="1403649" y="5517232"/>
            <a:ext cx="1041806" cy="456826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pil 43"/>
          <p:cNvCxnSpPr>
            <a:stCxn id="46" idx="0"/>
          </p:cNvCxnSpPr>
          <p:nvPr/>
        </p:nvCxnSpPr>
        <p:spPr>
          <a:xfrm flipV="1">
            <a:off x="8244408" y="4797152"/>
            <a:ext cx="342038" cy="1176906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7902370" y="5974058"/>
            <a:ext cx="684076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Slutt på prosess</a:t>
            </a:r>
            <a:endParaRPr lang="nb-NO" dirty="0"/>
          </a:p>
        </p:txBody>
      </p:sp>
      <p:cxnSp>
        <p:nvCxnSpPr>
          <p:cNvPr id="54" name="Rett pil 53"/>
          <p:cNvCxnSpPr>
            <a:stCxn id="7" idx="0"/>
          </p:cNvCxnSpPr>
          <p:nvPr/>
        </p:nvCxnSpPr>
        <p:spPr>
          <a:xfrm flipH="1" flipV="1">
            <a:off x="836507" y="5471115"/>
            <a:ext cx="606452" cy="502943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Sylinder 54"/>
          <p:cNvSpPr txBox="1"/>
          <p:nvPr/>
        </p:nvSpPr>
        <p:spPr>
          <a:xfrm>
            <a:off x="2414782" y="1609055"/>
            <a:ext cx="504582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Rolle</a:t>
            </a:r>
          </a:p>
          <a:p>
            <a:pPr algn="ctr"/>
            <a:endParaRPr lang="nb-NO" dirty="0"/>
          </a:p>
        </p:txBody>
      </p:sp>
      <p:cxnSp>
        <p:nvCxnSpPr>
          <p:cNvPr id="56" name="Rett pil 55"/>
          <p:cNvCxnSpPr>
            <a:stCxn id="57" idx="0"/>
          </p:cNvCxnSpPr>
          <p:nvPr/>
        </p:nvCxnSpPr>
        <p:spPr>
          <a:xfrm flipH="1" flipV="1">
            <a:off x="395537" y="4653136"/>
            <a:ext cx="140310" cy="1320922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Sylinder 56"/>
          <p:cNvSpPr txBox="1"/>
          <p:nvPr/>
        </p:nvSpPr>
        <p:spPr>
          <a:xfrm>
            <a:off x="235186" y="5974058"/>
            <a:ext cx="601321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700" b="1" dirty="0" smtClean="0"/>
              <a:t>Prosess-</a:t>
            </a:r>
          </a:p>
          <a:p>
            <a:pPr algn="ctr"/>
            <a:r>
              <a:rPr lang="nb-NO" sz="700" b="1" dirty="0" smtClean="0"/>
              <a:t>navn</a:t>
            </a:r>
            <a:endParaRPr lang="nb-NO" sz="700" b="1" dirty="0"/>
          </a:p>
        </p:txBody>
      </p:sp>
      <p:cxnSp>
        <p:nvCxnSpPr>
          <p:cNvPr id="58" name="Rett pil 57"/>
          <p:cNvCxnSpPr>
            <a:stCxn id="62" idx="0"/>
          </p:cNvCxnSpPr>
          <p:nvPr/>
        </p:nvCxnSpPr>
        <p:spPr>
          <a:xfrm flipV="1">
            <a:off x="3501957" y="5517232"/>
            <a:ext cx="133939" cy="456826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kstSylinder 61"/>
          <p:cNvSpPr txBox="1"/>
          <p:nvPr/>
        </p:nvSpPr>
        <p:spPr>
          <a:xfrm>
            <a:off x="3159919" y="5974058"/>
            <a:ext cx="684076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b="0" dirty="0"/>
              <a:t>Bane eller </a:t>
            </a:r>
          </a:p>
          <a:p>
            <a:pPr algn="ctr"/>
            <a:r>
              <a:rPr lang="nb-NO" dirty="0" err="1"/>
              <a:t>swimlane</a:t>
            </a:r>
            <a:endParaRPr lang="nb-NO" dirty="0"/>
          </a:p>
        </p:txBody>
      </p:sp>
      <p:grpSp>
        <p:nvGrpSpPr>
          <p:cNvPr id="3" name="Gruppe 2"/>
          <p:cNvGrpSpPr/>
          <p:nvPr/>
        </p:nvGrpSpPr>
        <p:grpSpPr>
          <a:xfrm>
            <a:off x="324036" y="620688"/>
            <a:ext cx="1728192" cy="1152128"/>
            <a:chOff x="292224" y="3067700"/>
            <a:chExt cx="1728192" cy="1152128"/>
          </a:xfrm>
        </p:grpSpPr>
        <p:sp>
          <p:nvSpPr>
            <p:cNvPr id="26" name="TekstSylinder 25"/>
            <p:cNvSpPr txBox="1"/>
            <p:nvPr/>
          </p:nvSpPr>
          <p:spPr>
            <a:xfrm>
              <a:off x="292224" y="3067700"/>
              <a:ext cx="1728192" cy="600164"/>
            </a:xfrm>
            <a:prstGeom prst="rect">
              <a:avLst/>
            </a:prstGeom>
            <a:solidFill>
              <a:srgbClr val="96C4B5"/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100" dirty="0"/>
                <a:t>Detaljering av nye prioriterte arbeidsprosesser</a:t>
              </a:r>
            </a:p>
          </p:txBody>
        </p:sp>
        <p:sp>
          <p:nvSpPr>
            <p:cNvPr id="30" name="Dokument 29"/>
            <p:cNvSpPr/>
            <p:nvPr/>
          </p:nvSpPr>
          <p:spPr>
            <a:xfrm>
              <a:off x="796280" y="3894966"/>
              <a:ext cx="720080" cy="324862"/>
            </a:xfrm>
            <a:prstGeom prst="flowChartDocument">
              <a:avLst/>
            </a:prstGeom>
            <a:solidFill>
              <a:schemeClr val="accent1">
                <a:lumMod val="90000"/>
              </a:schemeClr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nb-NO" sz="11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1" name="TekstSylinder 30"/>
            <p:cNvSpPr txBox="1"/>
            <p:nvPr/>
          </p:nvSpPr>
          <p:spPr>
            <a:xfrm>
              <a:off x="796280" y="3894966"/>
              <a:ext cx="783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algn="ctr">
                <a:defRPr sz="700"/>
              </a:lvl1pPr>
            </a:lstStyle>
            <a:p>
              <a:r>
                <a:rPr lang="nb-NO" dirty="0"/>
                <a:t>Godkjente</a:t>
              </a:r>
            </a:p>
            <a:p>
              <a:r>
                <a:rPr lang="nb-NO" dirty="0"/>
                <a:t>Nye prosesser</a:t>
              </a:r>
            </a:p>
          </p:txBody>
        </p:sp>
        <p:cxnSp>
          <p:nvCxnSpPr>
            <p:cNvPr id="33" name="Rett pil 24"/>
            <p:cNvCxnSpPr>
              <a:stCxn id="26" idx="2"/>
              <a:endCxn id="30" idx="0"/>
            </p:cNvCxnSpPr>
            <p:nvPr/>
          </p:nvCxnSpPr>
          <p:spPr>
            <a:xfrm>
              <a:off x="1156320" y="3667864"/>
              <a:ext cx="0" cy="22710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Venstre klammeparentes 62"/>
          <p:cNvSpPr/>
          <p:nvPr/>
        </p:nvSpPr>
        <p:spPr>
          <a:xfrm>
            <a:off x="3636000" y="5049256"/>
            <a:ext cx="180000" cy="684000"/>
          </a:xfrm>
          <a:prstGeom prst="leftBrace">
            <a:avLst>
              <a:gd name="adj1" fmla="val 29419"/>
              <a:gd name="adj2" fmla="val 56748"/>
            </a:avLst>
          </a:prstGeom>
          <a:ln>
            <a:solidFill>
              <a:srgbClr val="C7A7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49" name="Høyre klammeparentes 2048"/>
          <p:cNvSpPr/>
          <p:nvPr/>
        </p:nvSpPr>
        <p:spPr>
          <a:xfrm rot="16200000">
            <a:off x="6656478" y="202268"/>
            <a:ext cx="350166" cy="3799042"/>
          </a:xfrm>
          <a:prstGeom prst="rightBrace">
            <a:avLst>
              <a:gd name="adj1" fmla="val 49609"/>
              <a:gd name="adj2" fmla="val 50000"/>
            </a:avLst>
          </a:prstGeom>
          <a:ln>
            <a:solidFill>
              <a:srgbClr val="C7A7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0" name="TekstSylinder 69"/>
          <p:cNvSpPr txBox="1"/>
          <p:nvPr/>
        </p:nvSpPr>
        <p:spPr>
          <a:xfrm>
            <a:off x="6475459" y="1609055"/>
            <a:ext cx="712204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Fase</a:t>
            </a:r>
          </a:p>
          <a:p>
            <a:pPr algn="ctr"/>
            <a:endParaRPr lang="nb-NO" dirty="0"/>
          </a:p>
        </p:txBody>
      </p:sp>
      <p:sp>
        <p:nvSpPr>
          <p:cNvPr id="73" name="TekstSylinder 72"/>
          <p:cNvSpPr txBox="1"/>
          <p:nvPr/>
        </p:nvSpPr>
        <p:spPr>
          <a:xfrm>
            <a:off x="5146909" y="5974058"/>
            <a:ext cx="612068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b="0" dirty="0" smtClean="0"/>
              <a:t>Symbol for </a:t>
            </a:r>
            <a:r>
              <a:rPr lang="nb-NO" dirty="0" smtClean="0"/>
              <a:t>valg</a:t>
            </a:r>
            <a:endParaRPr lang="nb-NO" dirty="0"/>
          </a:p>
        </p:txBody>
      </p:sp>
      <p:cxnSp>
        <p:nvCxnSpPr>
          <p:cNvPr id="74" name="Rett pil 73"/>
          <p:cNvCxnSpPr>
            <a:stCxn id="73" idx="0"/>
          </p:cNvCxnSpPr>
          <p:nvPr/>
        </p:nvCxnSpPr>
        <p:spPr>
          <a:xfrm flipH="1" flipV="1">
            <a:off x="5220072" y="4365104"/>
            <a:ext cx="232871" cy="1608954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9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smtClean="0">
                <a:solidFill>
                  <a:srgbClr val="0070C0"/>
                </a:solidFill>
              </a:rPr>
              <a:t>Eks</a:t>
            </a:r>
            <a:r>
              <a:rPr lang="nb-NO" sz="2000" dirty="0">
                <a:solidFill>
                  <a:srgbClr val="0070C0"/>
                </a:solidFill>
              </a:rPr>
              <a:t>. </a:t>
            </a:r>
            <a:r>
              <a:rPr lang="nb-NO" sz="2000" dirty="0" smtClean="0">
                <a:solidFill>
                  <a:srgbClr val="0070C0"/>
                </a:solidFill>
              </a:rPr>
              <a:t>klagebehandling</a:t>
            </a:r>
            <a:r>
              <a:rPr lang="nb-NO" dirty="0" smtClean="0">
                <a:solidFill>
                  <a:srgbClr val="0070C0"/>
                </a:solidFill>
              </a:rPr>
              <a:t/>
            </a:r>
            <a:br>
              <a:rPr lang="nb-NO" dirty="0" smtClean="0">
                <a:solidFill>
                  <a:srgbClr val="0070C0"/>
                </a:solidFill>
              </a:rPr>
            </a:br>
            <a:r>
              <a:rPr lang="nb-NO" sz="1000" dirty="0" smtClean="0">
                <a:solidFill>
                  <a:srgbClr val="0070C0"/>
                </a:solidFill>
              </a:rPr>
              <a:t>forklaring av terminologi brukt i eksempel</a:t>
            </a:r>
            <a:endParaRPr lang="nb-NO" dirty="0">
              <a:solidFill>
                <a:srgbClr val="0070C0"/>
              </a:solidFill>
            </a:endParaRPr>
          </a:p>
        </p:txBody>
      </p:sp>
      <p:graphicFrame>
        <p:nvGraphicFramePr>
          <p:cNvPr id="1034" name="Tabell 10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31976"/>
              </p:ext>
            </p:extLst>
          </p:nvPr>
        </p:nvGraphicFramePr>
        <p:xfrm>
          <a:off x="467544" y="1827056"/>
          <a:ext cx="8280921" cy="4654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2644"/>
                <a:gridCol w="7108277"/>
              </a:tblGrid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Prosessnavn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Navn på den arbeidsprosessen som beskrives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ved bruk av en eller flere baner (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Utgang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Pil som forteller hvilken oppgave som følger. Alle piler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representerer utganger. 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Alle piler må beskrives unntatt de som peker på et valg (diamant).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Valg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eller </a:t>
                      </a:r>
                      <a:r>
                        <a:rPr lang="nb-NO" sz="800" b="1" baseline="0" dirty="0" smtClean="0">
                          <a:solidFill>
                            <a:schemeClr val="tx1"/>
                          </a:solidFill>
                        </a:rPr>
                        <a:t>sporvalg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Et valg eller sporvalg er også en </a:t>
                      </a:r>
                      <a:r>
                        <a:rPr lang="nb-NO" sz="800" b="1" baseline="0" dirty="0" smtClean="0">
                          <a:solidFill>
                            <a:schemeClr val="tx1"/>
                          </a:solidFill>
                        </a:rPr>
                        <a:t>utgang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! Brukes der flere muligheter finnes. Hvis det er flere utganger må du ha et valgsymbol: En diamant som viser hvilke utganger (valg) som finnes. Hvis det ikke er begrensning på antall valg, brukes sirkel inne i diamanten. Beskriv alltid pilene – det alltid gjøres!</a:t>
                      </a:r>
                    </a:p>
                    <a:p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Sporvalg blir til menyvalg i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Bane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eller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swimlane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Brukes for å angi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rolle. Ofte brukt for avdeling. Angir hvem som har ansvar for å gjøre noe. Brukes oftest om en gruppe (rolle med flere medlemmer). </a:t>
                      </a:r>
                    </a:p>
                    <a:p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Baner blir til roller i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på prosess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Kun en angivelse av startpunkt.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Punkt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eller oppgave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Firkant som beskriver handlingen som utføres.</a:t>
                      </a:r>
                    </a:p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Punkt blir til oppgave i </a:t>
                      </a:r>
                      <a:r>
                        <a:rPr lang="nb-NO" sz="800" b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Fra/Til </a:t>
                      </a:r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annen prosess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En </a:t>
                      </a:r>
                      <a:r>
                        <a:rPr lang="nb-NO" sz="800" b="0" dirty="0" err="1" smtClean="0">
                          <a:solidFill>
                            <a:schemeClr val="tx1"/>
                          </a:solidFill>
                        </a:rPr>
                        <a:t>subprosess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eller tilknyttet prosess. Vises som </a:t>
                      </a:r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Oppgave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merket med et plusstegn. For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å lage en tilknyttet prosess gjør du slik: H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øyreklikk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og velg «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Transform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to sub-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process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», høyreklikk en gang til og velg «Sub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Process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type» 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«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Reusable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Sub-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Process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». Du kommer da inn i en ny tilknyttet flik og kan starte der med en ny prosess.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Slutt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Symbol som forteller at arbeidsprosessen er ferdig.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Dokument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Forteller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hvilke dokumenter som er aktuelle på  det steget du er. Kun en liste med dokumenter (du kan beskrive dette  i «Properties» på oppgaven).</a:t>
                      </a:r>
                    </a:p>
                    <a:p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Dokumentasjonen blir til dokumenter som skal lagres (eller vurderes for lagring) i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Rolle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Beskriver ofte en avdeling, men kan også beskrive et team </a:t>
                      </a:r>
                      <a:br>
                        <a:rPr lang="nb-NO" sz="8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eller en rolle som går på tvers av avdelinger.</a:t>
                      </a:r>
                    </a:p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Se Baner for hvordan dette brukes i </a:t>
                      </a:r>
                      <a:r>
                        <a:rPr lang="nb-NO" sz="800" b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Fase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Er en samlet gruppe med oppgaver som hører sammen og </a:t>
                      </a:r>
                      <a:br>
                        <a:rPr lang="nb-NO" sz="8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som fører frem til et resultat (milepæl). </a:t>
                      </a:r>
                    </a:p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fase vil utgjøre en Fane i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Acos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800" b="0" baseline="0" dirty="0" err="1" smtClean="0">
                          <a:solidFill>
                            <a:schemeClr val="tx1"/>
                          </a:solidFill>
                        </a:rPr>
                        <a:t>Websak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Symbol for </a:t>
                      </a:r>
                      <a:r>
                        <a:rPr lang="nb-NO" sz="800" b="1" dirty="0" smtClean="0">
                          <a:solidFill>
                            <a:schemeClr val="tx1"/>
                          </a:solidFill>
                        </a:rPr>
                        <a:t>valg</a:t>
                      </a:r>
                      <a:endParaRPr lang="nb-NO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Det finnes mange varianter av denne. Vi bruke denne enkle</a:t>
                      </a:r>
                      <a:br>
                        <a:rPr lang="nb-NO" sz="8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nb-NO" sz="800" b="0" dirty="0" smtClean="0">
                          <a:solidFill>
                            <a:schemeClr val="tx1"/>
                          </a:solidFill>
                        </a:rPr>
                        <a:t>diamanten </a:t>
                      </a:r>
                      <a:r>
                        <a:rPr lang="nb-NO" sz="800" b="0" baseline="0" dirty="0" smtClean="0">
                          <a:solidFill>
                            <a:schemeClr val="tx1"/>
                          </a:solidFill>
                        </a:rPr>
                        <a:t> for alle typer valg.</a:t>
                      </a:r>
                      <a:endParaRPr lang="nb-NO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5EB"/>
                    </a:solidFill>
                  </a:tcPr>
                </a:tc>
              </a:tr>
            </a:tbl>
          </a:graphicData>
        </a:graphic>
      </p:graphicFrame>
      <p:grpSp>
        <p:nvGrpSpPr>
          <p:cNvPr id="30" name="Gruppe 29"/>
          <p:cNvGrpSpPr/>
          <p:nvPr/>
        </p:nvGrpSpPr>
        <p:grpSpPr>
          <a:xfrm>
            <a:off x="324036" y="620688"/>
            <a:ext cx="1728192" cy="1152128"/>
            <a:chOff x="292224" y="3067700"/>
            <a:chExt cx="1728192" cy="1152128"/>
          </a:xfrm>
        </p:grpSpPr>
        <p:sp>
          <p:nvSpPr>
            <p:cNvPr id="31" name="TekstSylinder 30"/>
            <p:cNvSpPr txBox="1"/>
            <p:nvPr/>
          </p:nvSpPr>
          <p:spPr>
            <a:xfrm>
              <a:off x="292224" y="3067700"/>
              <a:ext cx="1728192" cy="600164"/>
            </a:xfrm>
            <a:prstGeom prst="rect">
              <a:avLst/>
            </a:prstGeom>
            <a:solidFill>
              <a:srgbClr val="96C4B5"/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100" dirty="0"/>
                <a:t>Detaljering av nye prioriterte arbeidsprosesser</a:t>
              </a:r>
            </a:p>
          </p:txBody>
        </p:sp>
        <p:sp>
          <p:nvSpPr>
            <p:cNvPr id="33" name="Dokument 32"/>
            <p:cNvSpPr/>
            <p:nvPr/>
          </p:nvSpPr>
          <p:spPr>
            <a:xfrm>
              <a:off x="796280" y="3894966"/>
              <a:ext cx="720080" cy="324862"/>
            </a:xfrm>
            <a:prstGeom prst="flowChartDocument">
              <a:avLst/>
            </a:prstGeom>
            <a:solidFill>
              <a:schemeClr val="accent1">
                <a:lumMod val="90000"/>
              </a:schemeClr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nb-NO" sz="11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TekstSylinder 33"/>
            <p:cNvSpPr txBox="1"/>
            <p:nvPr/>
          </p:nvSpPr>
          <p:spPr>
            <a:xfrm>
              <a:off x="796280" y="3894966"/>
              <a:ext cx="783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algn="ctr">
                <a:defRPr sz="700"/>
              </a:lvl1pPr>
            </a:lstStyle>
            <a:p>
              <a:r>
                <a:rPr lang="nb-NO" dirty="0"/>
                <a:t>Godkjente</a:t>
              </a:r>
            </a:p>
            <a:p>
              <a:r>
                <a:rPr lang="nb-NO" dirty="0"/>
                <a:t>Nye prosesser</a:t>
              </a:r>
            </a:p>
          </p:txBody>
        </p:sp>
        <p:cxnSp>
          <p:nvCxnSpPr>
            <p:cNvPr id="35" name="Rett pil 24"/>
            <p:cNvCxnSpPr>
              <a:stCxn id="31" idx="2"/>
              <a:endCxn id="33" idx="0"/>
            </p:cNvCxnSpPr>
            <p:nvPr/>
          </p:nvCxnSpPr>
          <p:spPr>
            <a:xfrm>
              <a:off x="1156320" y="3667864"/>
              <a:ext cx="0" cy="22710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10" r="1845" b="16651"/>
          <a:stretch/>
        </p:blipFill>
        <p:spPr bwMode="auto">
          <a:xfrm>
            <a:off x="4590550" y="5085184"/>
            <a:ext cx="4155517" cy="140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6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smtClean="0">
                <a:solidFill>
                  <a:srgbClr val="0070C0"/>
                </a:solidFill>
              </a:rPr>
              <a:t>Integrasjoner</a:t>
            </a:r>
            <a:r>
              <a:rPr lang="nb-NO" dirty="0" smtClean="0">
                <a:solidFill>
                  <a:srgbClr val="0070C0"/>
                </a:solidFill>
              </a:rPr>
              <a:t/>
            </a:r>
            <a:br>
              <a:rPr lang="nb-NO" dirty="0" smtClean="0">
                <a:solidFill>
                  <a:srgbClr val="0070C0"/>
                </a:solidFill>
              </a:rPr>
            </a:br>
            <a:r>
              <a:rPr lang="nb-NO" sz="1000" dirty="0" smtClean="0">
                <a:solidFill>
                  <a:srgbClr val="0070C0"/>
                </a:solidFill>
              </a:rPr>
              <a:t>er til godkjenning hos PFF</a:t>
            </a:r>
            <a:endParaRPr lang="nb-NO" dirty="0">
              <a:solidFill>
                <a:srgbClr val="0070C0"/>
              </a:solidFill>
            </a:endParaRPr>
          </a:p>
        </p:txBody>
      </p:sp>
      <p:grpSp>
        <p:nvGrpSpPr>
          <p:cNvPr id="30" name="Gruppe 29"/>
          <p:cNvGrpSpPr/>
          <p:nvPr/>
        </p:nvGrpSpPr>
        <p:grpSpPr>
          <a:xfrm>
            <a:off x="324036" y="620688"/>
            <a:ext cx="1728192" cy="1152128"/>
            <a:chOff x="292224" y="3067700"/>
            <a:chExt cx="1728192" cy="1152128"/>
          </a:xfrm>
        </p:grpSpPr>
        <p:sp>
          <p:nvSpPr>
            <p:cNvPr id="31" name="TekstSylinder 30"/>
            <p:cNvSpPr txBox="1"/>
            <p:nvPr/>
          </p:nvSpPr>
          <p:spPr>
            <a:xfrm>
              <a:off x="292224" y="3067700"/>
              <a:ext cx="1728192" cy="600164"/>
            </a:xfrm>
            <a:prstGeom prst="rect">
              <a:avLst/>
            </a:prstGeom>
            <a:solidFill>
              <a:srgbClr val="96C4B5"/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100" dirty="0"/>
                <a:t>Detaljering av nye prioriterte arbeidsprosesser</a:t>
              </a:r>
            </a:p>
          </p:txBody>
        </p:sp>
        <p:sp>
          <p:nvSpPr>
            <p:cNvPr id="33" name="Dokument 32"/>
            <p:cNvSpPr/>
            <p:nvPr/>
          </p:nvSpPr>
          <p:spPr>
            <a:xfrm>
              <a:off x="796280" y="3894966"/>
              <a:ext cx="720080" cy="324862"/>
            </a:xfrm>
            <a:prstGeom prst="flowChartDocument">
              <a:avLst/>
            </a:prstGeom>
            <a:solidFill>
              <a:schemeClr val="accent1">
                <a:lumMod val="90000"/>
              </a:schemeClr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nb-NO" sz="11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TekstSylinder 33"/>
            <p:cNvSpPr txBox="1"/>
            <p:nvPr/>
          </p:nvSpPr>
          <p:spPr>
            <a:xfrm>
              <a:off x="796280" y="3894966"/>
              <a:ext cx="783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algn="ctr">
                <a:defRPr sz="700"/>
              </a:lvl1pPr>
            </a:lstStyle>
            <a:p>
              <a:r>
                <a:rPr lang="nb-NO" dirty="0"/>
                <a:t>Godkjente</a:t>
              </a:r>
            </a:p>
            <a:p>
              <a:r>
                <a:rPr lang="nb-NO" dirty="0"/>
                <a:t>Nye prosesser</a:t>
              </a:r>
            </a:p>
          </p:txBody>
        </p:sp>
        <p:cxnSp>
          <p:nvCxnSpPr>
            <p:cNvPr id="35" name="Rett pil 24"/>
            <p:cNvCxnSpPr>
              <a:stCxn id="31" idx="2"/>
              <a:endCxn id="33" idx="0"/>
            </p:cNvCxnSpPr>
            <p:nvPr/>
          </p:nvCxnSpPr>
          <p:spPr>
            <a:xfrm>
              <a:off x="1156320" y="3667864"/>
              <a:ext cx="0" cy="22710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4178684" cy="333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lassholder for innhold 2"/>
          <p:cNvSpPr txBox="1">
            <a:spLocks/>
          </p:cNvSpPr>
          <p:nvPr/>
        </p:nvSpPr>
        <p:spPr bwMode="auto">
          <a:xfrm>
            <a:off x="4890675" y="1755731"/>
            <a:ext cx="4001805" cy="440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nb-NO" sz="1400" kern="0" dirty="0" smtClean="0">
                <a:solidFill>
                  <a:srgbClr val="0066CC"/>
                </a:solidFill>
              </a:rPr>
              <a:t>Funksjonell beskrivelse per integrasjon</a:t>
            </a:r>
          </a:p>
          <a:p>
            <a:pPr>
              <a:spcAft>
                <a:spcPts val="600"/>
              </a:spcAft>
            </a:pPr>
            <a:r>
              <a:rPr lang="nb-NO" sz="1400" kern="0" dirty="0" smtClean="0"/>
              <a:t>Klage utformes av skatteyter på </a:t>
            </a:r>
            <a:r>
              <a:rPr lang="nb-NO" sz="1400" kern="0" dirty="0" err="1" smtClean="0"/>
              <a:t>MinSide</a:t>
            </a:r>
            <a:r>
              <a:rPr lang="nb-NO" sz="1400" kern="0" dirty="0" smtClean="0"/>
              <a:t> i predefinert skjema etter sikker innlogging</a:t>
            </a:r>
          </a:p>
          <a:p>
            <a:pPr>
              <a:spcAft>
                <a:spcPts val="600"/>
              </a:spcAft>
            </a:pPr>
            <a:r>
              <a:rPr lang="nb-NO" sz="1400" kern="0" dirty="0" smtClean="0"/>
              <a:t>Grensesnitt mot mottakende systemer er definert i </a:t>
            </a:r>
            <a:r>
              <a:rPr lang="nb-NO" sz="1400" kern="0" dirty="0" err="1" smtClean="0"/>
              <a:t>Itas</a:t>
            </a:r>
            <a:endParaRPr lang="nb-NO" sz="1400" kern="0" dirty="0" smtClean="0"/>
          </a:p>
          <a:p>
            <a:pPr>
              <a:spcAft>
                <a:spcPts val="600"/>
              </a:spcAft>
            </a:pPr>
            <a:r>
              <a:rPr lang="nb-NO" sz="1400" kern="0" dirty="0" smtClean="0"/>
              <a:t>ISY-PA (system for eiendomsskatt) mottar referansenummer og legger det på Takstskjemaet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Referansenummer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Gnr / Bnr</a:t>
            </a:r>
          </a:p>
          <a:p>
            <a:pPr>
              <a:spcAft>
                <a:spcPts val="600"/>
              </a:spcAft>
            </a:pPr>
            <a:r>
              <a:rPr lang="nb-NO" sz="1400" kern="0" dirty="0" err="1" smtClean="0"/>
              <a:t>DocuLive</a:t>
            </a:r>
            <a:r>
              <a:rPr lang="nb-NO" sz="1400" kern="0" dirty="0" smtClean="0"/>
              <a:t> (fremtidig </a:t>
            </a:r>
            <a:r>
              <a:rPr lang="nb-NO" sz="1400" kern="0" dirty="0" err="1" smtClean="0"/>
              <a:t>Websak</a:t>
            </a:r>
            <a:r>
              <a:rPr lang="nb-NO" sz="1400" kern="0" dirty="0" smtClean="0"/>
              <a:t>) mottar klagen og knytter den til person og eiendom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Navn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Personnummer / </a:t>
            </a:r>
            <a:r>
              <a:rPr lang="nb-NO" sz="1200" kern="0" dirty="0" err="1" smtClean="0"/>
              <a:t>Org,nummer</a:t>
            </a:r>
            <a:endParaRPr lang="nb-NO" sz="1200" kern="0" dirty="0" smtClean="0"/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Referansenummer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Gnr / Bnr</a:t>
            </a:r>
          </a:p>
          <a:p>
            <a:pPr lvl="1">
              <a:spcAft>
                <a:spcPts val="0"/>
              </a:spcAft>
            </a:pPr>
            <a:r>
              <a:rPr lang="nb-NO" sz="1200" kern="0" dirty="0" smtClean="0"/>
              <a:t>Klageskjema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2414782" y="1609055"/>
            <a:ext cx="504582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System</a:t>
            </a:r>
          </a:p>
          <a:p>
            <a:pPr algn="ctr"/>
            <a:endParaRPr lang="nb-NO" dirty="0"/>
          </a:p>
        </p:txBody>
      </p:sp>
      <p:cxnSp>
        <p:nvCxnSpPr>
          <p:cNvPr id="14" name="Rett pil 13"/>
          <p:cNvCxnSpPr>
            <a:stCxn id="13" idx="2"/>
          </p:cNvCxnSpPr>
          <p:nvPr/>
        </p:nvCxnSpPr>
        <p:spPr>
          <a:xfrm flipH="1">
            <a:off x="1115616" y="1916832"/>
            <a:ext cx="1551457" cy="576064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Sylinder 16"/>
          <p:cNvSpPr txBox="1"/>
          <p:nvPr/>
        </p:nvSpPr>
        <p:spPr>
          <a:xfrm>
            <a:off x="467544" y="5661248"/>
            <a:ext cx="936104" cy="415498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Navn på integrasjon</a:t>
            </a:r>
          </a:p>
          <a:p>
            <a:pPr algn="ctr"/>
            <a:endParaRPr lang="nb-NO" dirty="0"/>
          </a:p>
        </p:txBody>
      </p:sp>
      <p:cxnSp>
        <p:nvCxnSpPr>
          <p:cNvPr id="18" name="Rett pil 17"/>
          <p:cNvCxnSpPr>
            <a:stCxn id="17" idx="0"/>
          </p:cNvCxnSpPr>
          <p:nvPr/>
        </p:nvCxnSpPr>
        <p:spPr>
          <a:xfrm flipH="1" flipV="1">
            <a:off x="719836" y="4509120"/>
            <a:ext cx="215760" cy="1152128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Sylinder 21"/>
          <p:cNvSpPr txBox="1"/>
          <p:nvPr/>
        </p:nvSpPr>
        <p:spPr>
          <a:xfrm>
            <a:off x="3707904" y="1601842"/>
            <a:ext cx="720080" cy="307777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Dataflyt</a:t>
            </a:r>
          </a:p>
          <a:p>
            <a:pPr algn="ctr"/>
            <a:endParaRPr lang="nb-NO" dirty="0"/>
          </a:p>
        </p:txBody>
      </p:sp>
      <p:cxnSp>
        <p:nvCxnSpPr>
          <p:cNvPr id="23" name="Rett pil 22"/>
          <p:cNvCxnSpPr>
            <a:stCxn id="22" idx="2"/>
          </p:cNvCxnSpPr>
          <p:nvPr/>
        </p:nvCxnSpPr>
        <p:spPr>
          <a:xfrm flipH="1">
            <a:off x="3059832" y="1909619"/>
            <a:ext cx="1008112" cy="583277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>
            <a:stCxn id="22" idx="2"/>
          </p:cNvCxnSpPr>
          <p:nvPr/>
        </p:nvCxnSpPr>
        <p:spPr>
          <a:xfrm flipH="1">
            <a:off x="2971874" y="1909619"/>
            <a:ext cx="1096070" cy="1311741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Venstre klammeparentes 27"/>
          <p:cNvSpPr/>
          <p:nvPr/>
        </p:nvSpPr>
        <p:spPr>
          <a:xfrm>
            <a:off x="5076056" y="4977248"/>
            <a:ext cx="180000" cy="1044040"/>
          </a:xfrm>
          <a:prstGeom prst="leftBrace">
            <a:avLst>
              <a:gd name="adj1" fmla="val 29419"/>
              <a:gd name="adj2" fmla="val 56748"/>
            </a:avLst>
          </a:prstGeom>
          <a:ln>
            <a:solidFill>
              <a:srgbClr val="C7A7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TekstSylinder 28"/>
          <p:cNvSpPr txBox="1"/>
          <p:nvPr/>
        </p:nvSpPr>
        <p:spPr>
          <a:xfrm>
            <a:off x="3239852" y="5661248"/>
            <a:ext cx="936104" cy="523220"/>
          </a:xfrm>
          <a:prstGeom prst="rect">
            <a:avLst/>
          </a:prstGeom>
          <a:solidFill>
            <a:srgbClr val="FFE6CD"/>
          </a:solidFill>
          <a:effectLst>
            <a:softEdge rad="31750"/>
          </a:effectLst>
        </p:spPr>
        <p:txBody>
          <a:bodyPr wrap="square" rtlCol="0">
            <a:spAutoFit/>
          </a:bodyPr>
          <a:lstStyle>
            <a:defPPr>
              <a:defRPr lang="nb-NO"/>
            </a:defPPr>
            <a:lvl1pPr>
              <a:defRPr sz="700" b="1"/>
            </a:lvl1pPr>
          </a:lstStyle>
          <a:p>
            <a:pPr algn="ctr"/>
            <a:r>
              <a:rPr lang="nb-NO" dirty="0" smtClean="0"/>
              <a:t>Spesifikasjon av hvilke data som overføres</a:t>
            </a:r>
          </a:p>
          <a:p>
            <a:pPr algn="ctr"/>
            <a:endParaRPr lang="nb-NO" dirty="0"/>
          </a:p>
        </p:txBody>
      </p:sp>
      <p:cxnSp>
        <p:nvCxnSpPr>
          <p:cNvPr id="32" name="Rett pil 31"/>
          <p:cNvCxnSpPr>
            <a:stCxn id="29" idx="3"/>
          </p:cNvCxnSpPr>
          <p:nvPr/>
        </p:nvCxnSpPr>
        <p:spPr>
          <a:xfrm flipV="1">
            <a:off x="4175956" y="5589240"/>
            <a:ext cx="828092" cy="333618"/>
          </a:xfrm>
          <a:prstGeom prst="straightConnector1">
            <a:avLst/>
          </a:prstGeom>
          <a:ln w="12700">
            <a:solidFill>
              <a:srgbClr val="C7A767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9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kument 15"/>
          <p:cNvSpPr/>
          <p:nvPr/>
        </p:nvSpPr>
        <p:spPr>
          <a:xfrm>
            <a:off x="796280" y="1015906"/>
            <a:ext cx="720080" cy="324862"/>
          </a:xfrm>
          <a:prstGeom prst="flowChartDocument">
            <a:avLst/>
          </a:prstGeom>
          <a:solidFill>
            <a:schemeClr val="accent1">
              <a:lumMod val="90000"/>
            </a:schemeClr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nb-NO" sz="1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76264" y="274638"/>
            <a:ext cx="6310536" cy="706437"/>
          </a:xfrm>
        </p:spPr>
        <p:txBody>
          <a:bodyPr/>
          <a:lstStyle/>
          <a:p>
            <a:pPr algn="l"/>
            <a:r>
              <a:rPr lang="nb-NO" sz="2000" dirty="0" smtClean="0">
                <a:solidFill>
                  <a:srgbClr val="0070C0"/>
                </a:solidFill>
              </a:rPr>
              <a:t>Planleggingsfase</a:t>
            </a:r>
            <a:r>
              <a:rPr lang="nb-NO" sz="2000" dirty="0">
                <a:solidFill>
                  <a:srgbClr val="0070C0"/>
                </a:solidFill>
              </a:rPr>
              <a:t>: </a:t>
            </a:r>
            <a:r>
              <a:rPr lang="nb-NO" sz="2000" dirty="0" smtClean="0">
                <a:solidFill>
                  <a:srgbClr val="0070C0"/>
                </a:solidFill>
              </a:rPr>
              <a:t>Kassaksjonsplan</a:t>
            </a:r>
            <a:endParaRPr lang="nb-NO" sz="2000" dirty="0">
              <a:solidFill>
                <a:srgbClr val="0070C0"/>
              </a:solidFill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292224" y="332656"/>
            <a:ext cx="1728192" cy="430887"/>
          </a:xfrm>
          <a:prstGeom prst="rect">
            <a:avLst/>
          </a:prstGeom>
          <a:solidFill>
            <a:srgbClr val="96C4B5"/>
          </a:solidFill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Analyse dagens arbeidsprosess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839924" y="1011514"/>
            <a:ext cx="604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00" dirty="0"/>
              <a:t>Prioritert</a:t>
            </a:r>
          </a:p>
          <a:p>
            <a:pPr algn="ctr"/>
            <a:r>
              <a:rPr lang="nb-NO" sz="700" dirty="0"/>
              <a:t>liste</a:t>
            </a:r>
          </a:p>
        </p:txBody>
      </p:sp>
      <p:cxnSp>
        <p:nvCxnSpPr>
          <p:cNvPr id="22" name="Rett pil 21"/>
          <p:cNvCxnSpPr>
            <a:stCxn id="4" idx="2"/>
            <a:endCxn id="16" idx="0"/>
          </p:cNvCxnSpPr>
          <p:nvPr/>
        </p:nvCxnSpPr>
        <p:spPr>
          <a:xfrm>
            <a:off x="1156320" y="763543"/>
            <a:ext cx="0" cy="252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6192688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Bild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1412776"/>
            <a:ext cx="2592288" cy="2375823"/>
          </a:xfrm>
          <a:prstGeom prst="rect">
            <a:avLst/>
          </a:prstGeom>
        </p:spPr>
      </p:pic>
      <p:sp>
        <p:nvSpPr>
          <p:cNvPr id="26" name="Plassholder for innhold 2"/>
          <p:cNvSpPr txBox="1">
            <a:spLocks/>
          </p:cNvSpPr>
          <p:nvPr/>
        </p:nvSpPr>
        <p:spPr bwMode="auto">
          <a:xfrm>
            <a:off x="1691680" y="1190334"/>
            <a:ext cx="3456384" cy="114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600"/>
              </a:spcAft>
            </a:pPr>
            <a:r>
              <a:rPr lang="nb-NO" sz="1400" kern="0" dirty="0" smtClean="0"/>
              <a:t>Se mal for kassaksjonsplan i Excel</a:t>
            </a:r>
          </a:p>
          <a:p>
            <a:pPr>
              <a:spcAft>
                <a:spcPts val="600"/>
              </a:spcAft>
            </a:pPr>
            <a:r>
              <a:rPr lang="nb-NO" sz="1400" kern="0" dirty="0" smtClean="0"/>
              <a:t>Fylles ut av arkivansvarlig for hver rutine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6028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Verkt</a:t>
            </a:r>
            <a:r>
              <a:rPr lang="nb-NO" dirty="0">
                <a:solidFill>
                  <a:srgbClr val="0070C0"/>
                </a:solidFill>
              </a:rPr>
              <a:t>ø</a:t>
            </a:r>
            <a:r>
              <a:rPr lang="en-US" dirty="0">
                <a:solidFill>
                  <a:srgbClr val="0070C0"/>
                </a:solidFill>
              </a:rPr>
              <a:t>y </a:t>
            </a:r>
            <a:r>
              <a:rPr lang="en-US" dirty="0" smtClean="0">
                <a:solidFill>
                  <a:srgbClr val="0070C0"/>
                </a:solidFill>
              </a:rPr>
              <a:t>- </a:t>
            </a:r>
            <a:r>
              <a:rPr lang="en-US" dirty="0" err="1">
                <a:solidFill>
                  <a:srgbClr val="0070C0"/>
                </a:solidFill>
              </a:rPr>
              <a:t>Bizagi</a:t>
            </a:r>
            <a:r>
              <a:rPr lang="en-US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4437806"/>
            <a:ext cx="8229600" cy="194352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b-NO" sz="1400" dirty="0" smtClean="0"/>
              <a:t>Det er lett å eksportere </a:t>
            </a:r>
            <a:r>
              <a:rPr lang="nb-NO" sz="1400" dirty="0" err="1" smtClean="0"/>
              <a:t>Bizagi</a:t>
            </a:r>
            <a:r>
              <a:rPr lang="nb-NO" sz="1400" dirty="0" smtClean="0"/>
              <a:t> arbeidsprosesser som bilder som kan presenteres i PowerPoint mm om ønskelig. Du kan også bruke andre prosesskartleggingsverktøy som Visio osv.</a:t>
            </a:r>
          </a:p>
          <a:p>
            <a:pPr>
              <a:spcAft>
                <a:spcPts val="600"/>
              </a:spcAft>
            </a:pPr>
            <a:r>
              <a:rPr lang="nb-NO" sz="1400" dirty="0" err="1" smtClean="0"/>
              <a:t>Bizagi</a:t>
            </a:r>
            <a:r>
              <a:rPr lang="nb-NO" sz="1400" dirty="0" smtClean="0"/>
              <a:t> har et BPM-filformat som er et standardformat for dokumentasjon av arbeidsprosesser (Business </a:t>
            </a:r>
            <a:r>
              <a:rPr lang="nb-NO" sz="1400" dirty="0" err="1" smtClean="0"/>
              <a:t>Process</a:t>
            </a:r>
            <a:r>
              <a:rPr lang="nb-NO" sz="1400" dirty="0" smtClean="0"/>
              <a:t> Model). Se </a:t>
            </a:r>
            <a:r>
              <a:rPr lang="nb-NO" sz="1400" dirty="0" smtClean="0">
                <a:hlinkClick r:id="rId2"/>
              </a:rPr>
              <a:t>https://en.wikipedia.org/wiki/Business_process_modeling</a:t>
            </a:r>
            <a:r>
              <a:rPr lang="nb-NO" sz="14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nb-NO" sz="1400" dirty="0" smtClean="0"/>
              <a:t>Verktøyet kan lastes ned fra: </a:t>
            </a:r>
            <a:r>
              <a:rPr lang="nb-NO" sz="1400" dirty="0" smtClean="0">
                <a:hlinkClick r:id="rId3"/>
              </a:rPr>
              <a:t>http://www.bizagi.com/en/products/bpm-suite/modeler</a:t>
            </a:r>
            <a:r>
              <a:rPr lang="nb-NO" sz="14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nb-NO" sz="1400" dirty="0" smtClean="0"/>
              <a:t>Du finner flere læringsvideoer om </a:t>
            </a:r>
            <a:r>
              <a:rPr lang="nb-NO" sz="1400" dirty="0" err="1" smtClean="0"/>
              <a:t>Bizagi</a:t>
            </a:r>
            <a:r>
              <a:rPr lang="nb-NO" sz="1400" dirty="0" smtClean="0"/>
              <a:t> på </a:t>
            </a:r>
            <a:r>
              <a:rPr lang="nb-NO" sz="1400" dirty="0" err="1" smtClean="0"/>
              <a:t>Youtube</a:t>
            </a:r>
            <a:r>
              <a:rPr lang="nb-NO" sz="1400" dirty="0" smtClean="0"/>
              <a:t>. Prøv denne: </a:t>
            </a:r>
            <a:r>
              <a:rPr lang="nb-NO" sz="1400" dirty="0" smtClean="0">
                <a:hlinkClick r:id="rId4"/>
              </a:rPr>
              <a:t>https://www.youtube.com/watch?v=GpXYgNVcdMU&amp;list=PL-6mNeLaDVHC6Vw6UTQbfMieAJ_O6LAWs</a:t>
            </a:r>
            <a:r>
              <a:rPr lang="nb-NO" sz="1400" dirty="0" smtClean="0"/>
              <a:t> . Den etterfølges av flere videoer.</a:t>
            </a:r>
            <a:endParaRPr lang="nb-NO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36"/>
          <a:stretch/>
        </p:blipFill>
        <p:spPr bwMode="auto">
          <a:xfrm>
            <a:off x="4591220" y="1824784"/>
            <a:ext cx="4013228" cy="239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ssholder for innhold 2"/>
          <p:cNvSpPr txBox="1">
            <a:spLocks/>
          </p:cNvSpPr>
          <p:nvPr/>
        </p:nvSpPr>
        <p:spPr bwMode="auto">
          <a:xfrm>
            <a:off x="323528" y="1887686"/>
            <a:ext cx="4248472" cy="2486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600"/>
              </a:spcAft>
            </a:pPr>
            <a:r>
              <a:rPr lang="nb-NO" sz="1400" kern="0" dirty="0" err="1" smtClean="0"/>
              <a:t>Bizagi</a:t>
            </a:r>
            <a:r>
              <a:rPr lang="nb-NO" sz="1400" kern="0" dirty="0" smtClean="0"/>
              <a:t> er et verktøy for prosesskartlegging.</a:t>
            </a:r>
          </a:p>
          <a:p>
            <a:pPr>
              <a:spcAft>
                <a:spcPts val="600"/>
              </a:spcAft>
            </a:pPr>
            <a:r>
              <a:rPr lang="nb-NO" sz="1400" kern="0" dirty="0" err="1" smtClean="0"/>
              <a:t>Bizagi</a:t>
            </a:r>
            <a:r>
              <a:rPr lang="nb-NO" sz="1400" kern="0" dirty="0" smtClean="0"/>
              <a:t> er akseptert av </a:t>
            </a:r>
            <a:r>
              <a:rPr lang="nb-NO" sz="1400" kern="0" dirty="0" err="1" smtClean="0"/>
              <a:t>Acos</a:t>
            </a:r>
            <a:r>
              <a:rPr lang="nb-NO" sz="1400" kern="0" dirty="0" smtClean="0"/>
              <a:t>, som vil utnytte det til å få implementeringen av etatenes arbeids-prosesser enklest mulig.</a:t>
            </a:r>
          </a:p>
          <a:p>
            <a:pPr>
              <a:spcAft>
                <a:spcPts val="600"/>
              </a:spcAft>
            </a:pPr>
            <a:r>
              <a:rPr lang="nb-NO" sz="1400" kern="0" dirty="0" err="1" smtClean="0"/>
              <a:t>Bizagi</a:t>
            </a:r>
            <a:r>
              <a:rPr lang="nb-NO" sz="1400" kern="0" dirty="0" smtClean="0"/>
              <a:t> er gratis om du begrenser deg til kun å bruke </a:t>
            </a:r>
            <a:r>
              <a:rPr lang="nb-NO" sz="1400" kern="0" dirty="0" err="1" smtClean="0"/>
              <a:t>Bizagi</a:t>
            </a:r>
            <a:r>
              <a:rPr lang="nb-NO" sz="1400" kern="0" dirty="0" smtClean="0"/>
              <a:t> Modeller, som er selve kart-leggingsverktøyet. Mer trengs ikke.</a:t>
            </a:r>
          </a:p>
          <a:p>
            <a:pPr>
              <a:spcAft>
                <a:spcPts val="600"/>
              </a:spcAft>
            </a:pPr>
            <a:r>
              <a:rPr lang="nb-NO" sz="1400" dirty="0"/>
              <a:t>Det er </a:t>
            </a:r>
            <a:r>
              <a:rPr lang="nb-NO" sz="1400" dirty="0" smtClean="0"/>
              <a:t>mulig </a:t>
            </a:r>
            <a:r>
              <a:rPr lang="nb-NO" sz="1400" dirty="0"/>
              <a:t>å eksportere en </a:t>
            </a:r>
            <a:r>
              <a:rPr lang="nb-NO" sz="1400" dirty="0" err="1" smtClean="0"/>
              <a:t>Bizagi</a:t>
            </a:r>
            <a:r>
              <a:rPr lang="nb-NO" sz="1400" dirty="0" smtClean="0"/>
              <a:t>-modell </a:t>
            </a:r>
            <a:r>
              <a:rPr lang="nb-NO" sz="1400" dirty="0"/>
              <a:t>til et annet </a:t>
            </a:r>
            <a:r>
              <a:rPr lang="nb-NO" sz="1400" dirty="0" smtClean="0"/>
              <a:t>verktøy, f.eks. MS-Visio.</a:t>
            </a:r>
            <a:endParaRPr lang="nb-NO" sz="1400" dirty="0"/>
          </a:p>
        </p:txBody>
      </p:sp>
      <p:grpSp>
        <p:nvGrpSpPr>
          <p:cNvPr id="7" name="Gruppe 6"/>
          <p:cNvGrpSpPr/>
          <p:nvPr/>
        </p:nvGrpSpPr>
        <p:grpSpPr>
          <a:xfrm>
            <a:off x="324036" y="620688"/>
            <a:ext cx="1728192" cy="1152128"/>
            <a:chOff x="292224" y="3067700"/>
            <a:chExt cx="1728192" cy="1152128"/>
          </a:xfrm>
        </p:grpSpPr>
        <p:sp>
          <p:nvSpPr>
            <p:cNvPr id="9" name="TekstSylinder 8"/>
            <p:cNvSpPr txBox="1"/>
            <p:nvPr/>
          </p:nvSpPr>
          <p:spPr>
            <a:xfrm>
              <a:off x="292224" y="3067700"/>
              <a:ext cx="1728192" cy="600164"/>
            </a:xfrm>
            <a:prstGeom prst="rect">
              <a:avLst/>
            </a:prstGeom>
            <a:solidFill>
              <a:srgbClr val="96C4B5"/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100" dirty="0"/>
                <a:t>Detaljering av nye prioriterte arbeidsprosesser</a:t>
              </a:r>
            </a:p>
          </p:txBody>
        </p:sp>
        <p:sp>
          <p:nvSpPr>
            <p:cNvPr id="10" name="Dokument 9"/>
            <p:cNvSpPr/>
            <p:nvPr/>
          </p:nvSpPr>
          <p:spPr>
            <a:xfrm>
              <a:off x="796280" y="3894966"/>
              <a:ext cx="720080" cy="324862"/>
            </a:xfrm>
            <a:prstGeom prst="flowChartDocument">
              <a:avLst/>
            </a:prstGeom>
            <a:solidFill>
              <a:schemeClr val="accent1">
                <a:lumMod val="90000"/>
              </a:schemeClr>
            </a:solidFill>
            <a:ln w="635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nb-NO" sz="11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796280" y="3894966"/>
              <a:ext cx="783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b-NO"/>
              </a:defPPr>
              <a:lvl1pPr algn="ctr">
                <a:defRPr sz="700"/>
              </a:lvl1pPr>
            </a:lstStyle>
            <a:p>
              <a:r>
                <a:rPr lang="nb-NO" dirty="0"/>
                <a:t>Godkjente</a:t>
              </a:r>
            </a:p>
            <a:p>
              <a:r>
                <a:rPr lang="nb-NO" dirty="0"/>
                <a:t>Nye prosesser</a:t>
              </a:r>
            </a:p>
          </p:txBody>
        </p:sp>
        <p:cxnSp>
          <p:nvCxnSpPr>
            <p:cNvPr id="12" name="Rett pil 24"/>
            <p:cNvCxnSpPr>
              <a:stCxn id="9" idx="2"/>
              <a:endCxn id="10" idx="0"/>
            </p:cNvCxnSpPr>
            <p:nvPr/>
          </p:nvCxnSpPr>
          <p:spPr>
            <a:xfrm>
              <a:off x="1156320" y="3667864"/>
              <a:ext cx="0" cy="22710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8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 frjerde digitale revolusjon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Den frjerde digitale revolusjon</Template>
  <TotalTime>5324</TotalTime>
  <Words>1660</Words>
  <Application>Microsoft Office PowerPoint</Application>
  <PresentationFormat>Skjermfremvisning (4:3)</PresentationFormat>
  <Paragraphs>269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Den frjerde digitale revolusjon</vt:lpstr>
      <vt:lpstr>Prosess for dokumentering av arbeidsprosesser  ved innføring av WebSak i Oslo kommune</vt:lpstr>
      <vt:lpstr>Konseptfase: Analyse av dagens arbeidsprosesser</vt:lpstr>
      <vt:lpstr>Konseptfase: Mal (Excel) for dokumentasjon av analyse av dagens arbeidsprosesser</vt:lpstr>
      <vt:lpstr>Planleggingsfase: Detaljering av nye arbeidsprosesser (hvis disse skal endres)</vt:lpstr>
      <vt:lpstr>Eks. klagebehandling terminologi</vt:lpstr>
      <vt:lpstr>Eks. klagebehandling forklaring av terminologi brukt i eksempel</vt:lpstr>
      <vt:lpstr>Integrasjoner er til godkjenning hos PFF</vt:lpstr>
      <vt:lpstr>Planleggingsfase: Kassaksjonsplan</vt:lpstr>
      <vt:lpstr>Verktøy - Bizagi </vt:lpstr>
      <vt:lpstr>Planleggingsfase (forts): Utvikle kravspesifikasjon</vt:lpstr>
      <vt:lpstr>Gjennomføringsfaser: Implementering</vt:lpstr>
      <vt:lpstr>Oppsummering: Produserte dokumenter</vt:lpstr>
      <vt:lpstr>Problemer med Bizagi?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Løft blikket Den fjerde tekniske revolusjonen</dc:title>
  <dc:creator>Øystein Hillestad</dc:creator>
  <cp:lastModifiedBy>Johnny Nyløvold</cp:lastModifiedBy>
  <cp:revision>303</cp:revision>
  <cp:lastPrinted>2017-01-05T11:35:28Z</cp:lastPrinted>
  <dcterms:created xsi:type="dcterms:W3CDTF">2016-02-19T08:07:10Z</dcterms:created>
  <dcterms:modified xsi:type="dcterms:W3CDTF">2017-02-06T12:51:03Z</dcterms:modified>
</cp:coreProperties>
</file>