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409" r:id="rId5"/>
    <p:sldId id="495" r:id="rId6"/>
    <p:sldId id="485" r:id="rId7"/>
    <p:sldId id="487" r:id="rId8"/>
    <p:sldId id="488" r:id="rId9"/>
    <p:sldId id="497" r:id="rId10"/>
    <p:sldId id="489" r:id="rId11"/>
    <p:sldId id="490" r:id="rId12"/>
    <p:sldId id="491" r:id="rId13"/>
    <p:sldId id="492" r:id="rId14"/>
    <p:sldId id="494" r:id="rId15"/>
    <p:sldId id="498" r:id="rId16"/>
    <p:sldId id="493" r:id="rId17"/>
    <p:sldId id="459" r:id="rId18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A95"/>
    <a:srgbClr val="F9A444"/>
    <a:srgbClr val="FFDB69"/>
    <a:srgbClr val="BAE4BF"/>
    <a:srgbClr val="B1E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6" autoAdjust="0"/>
    <p:restoredTop sz="94145" autoAdjust="0"/>
  </p:normalViewPr>
  <p:slideViewPr>
    <p:cSldViewPr showGuides="1">
      <p:cViewPr>
        <p:scale>
          <a:sx n="95" d="100"/>
          <a:sy n="95" d="100"/>
        </p:scale>
        <p:origin x="-210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97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79" y="0"/>
            <a:ext cx="294629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15828"/>
            <a:ext cx="4984324" cy="44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7" rIns="91714" bIns="45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655"/>
            <a:ext cx="2946297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79" y="9431655"/>
            <a:ext cx="2946296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7" rIns="91714" bIns="458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CF9023-F9D4-467E-BF65-EDA212D2A6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0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F9023-F9D4-467E-BF65-EDA212D2A60E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44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F9023-F9D4-467E-BF65-EDA212D2A60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42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F9023-F9D4-467E-BF65-EDA212D2A60E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30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F9023-F9D4-467E-BF65-EDA212D2A60E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44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1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66890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Utviklings- og kompetanseetaten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7" y="6158278"/>
            <a:ext cx="2226244" cy="5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7" y="6158278"/>
            <a:ext cx="2226244" cy="5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7" y="6158278"/>
            <a:ext cx="2226244" cy="5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3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17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3"/>
          <p:cNvSpPr>
            <a:spLocks noChangeShapeType="1"/>
          </p:cNvSpPr>
          <p:nvPr userDrawn="1"/>
        </p:nvSpPr>
        <p:spPr bwMode="gray">
          <a:xfrm>
            <a:off x="0" y="6381750"/>
            <a:ext cx="9136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51520" y="1196975"/>
            <a:ext cx="8640434" cy="48958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4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2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7" y="6158278"/>
            <a:ext cx="2226244" cy="5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osjektforslag.%20(BP2%20mal)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Prosjektmandat.%20(BP1%20mal).doc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rkivverket.no/arkivverket/Offentleg-forvalting/Noark/Noark-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ess 9"/>
          <p:cNvSpPr/>
          <p:nvPr/>
        </p:nvSpPr>
        <p:spPr>
          <a:xfrm>
            <a:off x="5295014" y="4019107"/>
            <a:ext cx="276446" cy="25518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Prosess 10"/>
          <p:cNvSpPr/>
          <p:nvPr/>
        </p:nvSpPr>
        <p:spPr>
          <a:xfrm>
            <a:off x="7627088" y="4068725"/>
            <a:ext cx="276446" cy="25518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0566" y="544633"/>
            <a:ext cx="8229600" cy="868143"/>
          </a:xfrm>
        </p:spPr>
        <p:txBody>
          <a:bodyPr>
            <a:normAutofit fontScale="90000"/>
          </a:bodyPr>
          <a:lstStyle/>
          <a:p>
            <a:r>
              <a:rPr lang="nb-NO" dirty="0"/>
              <a:t>Konseptfase </a:t>
            </a:r>
            <a:r>
              <a:rPr lang="nb-NO" dirty="0" err="1"/>
              <a:t>eArkiv</a:t>
            </a:r>
            <a:r>
              <a:rPr lang="nb-NO" dirty="0"/>
              <a:t> i virksomhetene</a:t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Byarkivet og UKE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4" y="980728"/>
            <a:ext cx="9105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andre behov har vi?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Fagsystemer</a:t>
            </a:r>
          </a:p>
          <a:p>
            <a:r>
              <a:rPr lang="nb-NO" dirty="0"/>
              <a:t>Digitale tjenester</a:t>
            </a:r>
          </a:p>
          <a:p>
            <a:r>
              <a:rPr lang="nb-NO" dirty="0" err="1"/>
              <a:t>UKEs</a:t>
            </a:r>
            <a:r>
              <a:rPr lang="nb-NO" dirty="0"/>
              <a:t> rolle </a:t>
            </a:r>
            <a:r>
              <a:rPr lang="nb-NO" dirty="0" err="1"/>
              <a:t>earkiv</a:t>
            </a:r>
            <a:r>
              <a:rPr lang="nb-NO" dirty="0"/>
              <a:t>/best praksis</a:t>
            </a:r>
          </a:p>
          <a:p>
            <a:pPr lvl="1"/>
            <a:r>
              <a:rPr lang="nb-NO" dirty="0"/>
              <a:t>Referansemiljø</a:t>
            </a:r>
          </a:p>
          <a:p>
            <a:pPr lvl="2"/>
            <a:r>
              <a:rPr lang="nb-NO" dirty="0"/>
              <a:t>Dokumentmaler</a:t>
            </a:r>
          </a:p>
          <a:p>
            <a:pPr lvl="2"/>
            <a:r>
              <a:rPr lang="nb-NO" dirty="0"/>
              <a:t>Arbeidsflyt</a:t>
            </a:r>
          </a:p>
          <a:p>
            <a:pPr lvl="2"/>
            <a:r>
              <a:rPr lang="nb-NO" dirty="0" err="1"/>
              <a:t>Integrasjoener</a:t>
            </a:r>
            <a:endParaRPr lang="nb-NO" dirty="0"/>
          </a:p>
          <a:p>
            <a:pPr lvl="2"/>
            <a:r>
              <a:rPr lang="nb-NO" dirty="0"/>
              <a:t>Ambisjon</a:t>
            </a:r>
          </a:p>
          <a:p>
            <a:r>
              <a:rPr lang="nb-NO" dirty="0"/>
              <a:t>Tjenester til andre virksomheter i Oslo kommune</a:t>
            </a:r>
          </a:p>
          <a:p>
            <a:r>
              <a:rPr lang="nb-NO" dirty="0"/>
              <a:t>Arkivfaglig</a:t>
            </a:r>
          </a:p>
          <a:p>
            <a:pPr lvl="1"/>
            <a:r>
              <a:rPr lang="nb-NO" dirty="0"/>
              <a:t>Arkivnøkkel</a:t>
            </a:r>
          </a:p>
          <a:p>
            <a:pPr lvl="1"/>
            <a:r>
              <a:rPr lang="nb-NO" dirty="0"/>
              <a:t>Skarpt skille</a:t>
            </a:r>
          </a:p>
          <a:p>
            <a:r>
              <a:rPr lang="nb-NO" dirty="0"/>
              <a:t>Entydige metadata</a:t>
            </a:r>
          </a:p>
          <a:p>
            <a:r>
              <a:rPr lang="nb-NO"/>
              <a:t>Integrasjoner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Effektmål ved anskaffelsen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66" y="1898650"/>
            <a:ext cx="5558468" cy="413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51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143"/>
          </a:xfrm>
        </p:spPr>
        <p:txBody>
          <a:bodyPr>
            <a:normAutofit fontScale="90000"/>
          </a:bodyPr>
          <a:lstStyle/>
          <a:p>
            <a:r>
              <a:rPr lang="nb-NO" dirty="0"/>
              <a:t>Tenkt eksempel på alternative konsepter og hvordan få oversikt over hva som skiller disse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20960"/>
              </p:ext>
            </p:extLst>
          </p:nvPr>
        </p:nvGraphicFramePr>
        <p:xfrm>
          <a:off x="395536" y="1700808"/>
          <a:ext cx="8136904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Tema / dimensjoner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Alt 0: Minimums-alternativ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Alt 1: Digitalisere enkle prosesser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Alt 2: Digitalisere enkle prosesser og forbedret arkivering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Alt 3: Omfattende forbedringer og integrasjon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Digitalt arkiv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 endring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Innføres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Innføres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Innføres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Postmottak med skanning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 endring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Gjøres av dokument-senter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Gjøres av dokument-senter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Gjøres av dokument-senter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Oppgaveflyt i WebSak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oppgaveflyt fra UKE: Inn/ut, godkjenning i flere ledd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oppgaveflyt fra UKE + 5 til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oppgaver digitaliseres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Arbeidsflyt i WebSak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HR-prosessen integreres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7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Samvirke fagsystem/integrasjon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Manuell kopiering til og fra HR-system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 endring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Integrasjon med xxx-system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Integrasjon med HR-system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Dokument 4"/>
          <p:cNvSpPr/>
          <p:nvPr/>
        </p:nvSpPr>
        <p:spPr>
          <a:xfrm rot="10800000">
            <a:off x="395536" y="4797151"/>
            <a:ext cx="8136904" cy="76521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11314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0 h 21324"/>
              <a:gd name="connsiteX0" fmla="*/ 73 w 21600"/>
              <a:gd name="connsiteY0" fmla="*/ 1543 h 10010"/>
              <a:gd name="connsiteX1" fmla="*/ 21600 w 21600"/>
              <a:gd name="connsiteY1" fmla="*/ 0 h 10010"/>
              <a:gd name="connsiteX2" fmla="*/ 21600 w 21600"/>
              <a:gd name="connsiteY2" fmla="*/ 6008 h 10010"/>
              <a:gd name="connsiteX3" fmla="*/ 0 w 21600"/>
              <a:gd name="connsiteY3" fmla="*/ 8858 h 10010"/>
              <a:gd name="connsiteX4" fmla="*/ 73 w 21600"/>
              <a:gd name="connsiteY4" fmla="*/ 1543 h 10010"/>
              <a:gd name="connsiteX0" fmla="*/ 73 w 21600"/>
              <a:gd name="connsiteY0" fmla="*/ 0 h 8467"/>
              <a:gd name="connsiteX1" fmla="*/ 21600 w 21600"/>
              <a:gd name="connsiteY1" fmla="*/ 3829 h 8467"/>
              <a:gd name="connsiteX2" fmla="*/ 21600 w 21600"/>
              <a:gd name="connsiteY2" fmla="*/ 4465 h 8467"/>
              <a:gd name="connsiteX3" fmla="*/ 0 w 21600"/>
              <a:gd name="connsiteY3" fmla="*/ 7315 h 8467"/>
              <a:gd name="connsiteX4" fmla="*/ 73 w 21600"/>
              <a:gd name="connsiteY4" fmla="*/ 0 h 8467"/>
              <a:gd name="connsiteX0" fmla="*/ 34 w 10000"/>
              <a:gd name="connsiteY0" fmla="*/ 67 h 5478"/>
              <a:gd name="connsiteX1" fmla="*/ 10000 w 10000"/>
              <a:gd name="connsiteY1" fmla="*/ 0 h 5478"/>
              <a:gd name="connsiteX2" fmla="*/ 10000 w 10000"/>
              <a:gd name="connsiteY2" fmla="*/ 751 h 5478"/>
              <a:gd name="connsiteX3" fmla="*/ 0 w 10000"/>
              <a:gd name="connsiteY3" fmla="*/ 4117 h 5478"/>
              <a:gd name="connsiteX4" fmla="*/ 34 w 10000"/>
              <a:gd name="connsiteY4" fmla="*/ 67 h 5478"/>
              <a:gd name="connsiteX0" fmla="*/ 34 w 10000"/>
              <a:gd name="connsiteY0" fmla="*/ 122 h 10001"/>
              <a:gd name="connsiteX1" fmla="*/ 10000 w 10000"/>
              <a:gd name="connsiteY1" fmla="*/ 0 h 10001"/>
              <a:gd name="connsiteX2" fmla="*/ 10000 w 10000"/>
              <a:gd name="connsiteY2" fmla="*/ 1371 h 10001"/>
              <a:gd name="connsiteX3" fmla="*/ 0 w 10000"/>
              <a:gd name="connsiteY3" fmla="*/ 7516 h 10001"/>
              <a:gd name="connsiteX4" fmla="*/ 34 w 10000"/>
              <a:gd name="connsiteY4" fmla="*/ 122 h 10001"/>
              <a:gd name="connsiteX0" fmla="*/ 0 w 9966"/>
              <a:gd name="connsiteY0" fmla="*/ 122 h 10001"/>
              <a:gd name="connsiteX1" fmla="*/ 9966 w 9966"/>
              <a:gd name="connsiteY1" fmla="*/ 0 h 10001"/>
              <a:gd name="connsiteX2" fmla="*/ 9966 w 9966"/>
              <a:gd name="connsiteY2" fmla="*/ 1371 h 10001"/>
              <a:gd name="connsiteX3" fmla="*/ 268 w 9966"/>
              <a:gd name="connsiteY3" fmla="*/ 7516 h 10001"/>
              <a:gd name="connsiteX4" fmla="*/ 0 w 9966"/>
              <a:gd name="connsiteY4" fmla="*/ 122 h 10001"/>
              <a:gd name="connsiteX0" fmla="*/ 0 w 9747"/>
              <a:gd name="connsiteY0" fmla="*/ 0 h 10247"/>
              <a:gd name="connsiteX1" fmla="*/ 9747 w 9747"/>
              <a:gd name="connsiteY1" fmla="*/ 248 h 10247"/>
              <a:gd name="connsiteX2" fmla="*/ 9747 w 9747"/>
              <a:gd name="connsiteY2" fmla="*/ 1619 h 10247"/>
              <a:gd name="connsiteX3" fmla="*/ 16 w 9747"/>
              <a:gd name="connsiteY3" fmla="*/ 7763 h 10247"/>
              <a:gd name="connsiteX4" fmla="*/ 0 w 9747"/>
              <a:gd name="connsiteY4" fmla="*/ 0 h 10247"/>
              <a:gd name="connsiteX0" fmla="*/ 0 w 10000"/>
              <a:gd name="connsiteY0" fmla="*/ 0 h 10000"/>
              <a:gd name="connsiteX1" fmla="*/ 10000 w 10000"/>
              <a:gd name="connsiteY1" fmla="*/ 242 h 10000"/>
              <a:gd name="connsiteX2" fmla="*/ 10000 w 10000"/>
              <a:gd name="connsiteY2" fmla="*/ 1580 h 10000"/>
              <a:gd name="connsiteX3" fmla="*/ 16 w 10000"/>
              <a:gd name="connsiteY3" fmla="*/ 757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242"/>
                </a:lnTo>
                <a:lnTo>
                  <a:pt x="10000" y="1580"/>
                </a:lnTo>
                <a:cubicBezTo>
                  <a:pt x="4853" y="1580"/>
                  <a:pt x="5164" y="15465"/>
                  <a:pt x="16" y="7576"/>
                </a:cubicBezTo>
                <a:cubicBezTo>
                  <a:pt x="28" y="2448"/>
                  <a:pt x="5" y="4407"/>
                  <a:pt x="0" y="0"/>
                </a:cubicBez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73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Tanker om ulike konsepter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Gruppering av behov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b-NO" dirty="0"/>
              <a:t>Ulike konsepter;</a:t>
            </a:r>
          </a:p>
          <a:p>
            <a:pPr lvl="1"/>
            <a:r>
              <a:rPr lang="nb-NO" dirty="0"/>
              <a:t>Erstatte dagens arkiv</a:t>
            </a:r>
          </a:p>
          <a:p>
            <a:pPr lvl="1"/>
            <a:r>
              <a:rPr lang="nb-NO" dirty="0"/>
              <a:t>Økt samhandling internt å UKE (MS Outlook kontra WEB mail i fremtiden)</a:t>
            </a:r>
          </a:p>
          <a:p>
            <a:pPr lvl="1"/>
            <a:r>
              <a:rPr lang="nb-NO" dirty="0"/>
              <a:t>Økt samhandling med andre Oslo kommune virksomheter (MS Outlook kontra WEB mail i fremtiden)</a:t>
            </a:r>
          </a:p>
          <a:p>
            <a:pPr lvl="1"/>
            <a:r>
              <a:rPr lang="nb-NO" dirty="0"/>
              <a:t>Økt fokus på entydig innbygger dialog</a:t>
            </a:r>
          </a:p>
          <a:p>
            <a:pPr lvl="1"/>
            <a:r>
              <a:rPr lang="nb-NO" dirty="0"/>
              <a:t>Økt fokus på effektivisering av interne administrative arbeidsprosesser</a:t>
            </a:r>
          </a:p>
          <a:p>
            <a:pPr lvl="1"/>
            <a:r>
              <a:rPr lang="nb-NO" dirty="0"/>
              <a:t>Økt fokus på gjenbruk knyttet til prosjekter UKE kjører</a:t>
            </a:r>
          </a:p>
          <a:p>
            <a:pPr lvl="1"/>
            <a:r>
              <a:rPr lang="nb-NO" dirty="0"/>
              <a:t>Aktiv bruk av arkivet</a:t>
            </a:r>
          </a:p>
          <a:p>
            <a:pPr lvl="2"/>
            <a:r>
              <a:rPr lang="nb-NO" dirty="0"/>
              <a:t>Virksomhetshukommelse</a:t>
            </a:r>
          </a:p>
          <a:p>
            <a:pPr lvl="2"/>
            <a:r>
              <a:rPr lang="nb-NO" dirty="0"/>
              <a:t>Kunnskapsstøtte</a:t>
            </a:r>
          </a:p>
          <a:p>
            <a:pPr lvl="1"/>
            <a:r>
              <a:rPr lang="nb-NO" dirty="0"/>
              <a:t>Annet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0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ess 9"/>
          <p:cNvSpPr/>
          <p:nvPr/>
        </p:nvSpPr>
        <p:spPr>
          <a:xfrm>
            <a:off x="5295014" y="4019107"/>
            <a:ext cx="276446" cy="25518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Prosess 10"/>
          <p:cNvSpPr/>
          <p:nvPr/>
        </p:nvSpPr>
        <p:spPr>
          <a:xfrm>
            <a:off x="7627088" y="4068725"/>
            <a:ext cx="276446" cy="25518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0566" y="544633"/>
            <a:ext cx="8229600" cy="868143"/>
          </a:xfrm>
        </p:spPr>
        <p:txBody>
          <a:bodyPr>
            <a:normAutofit fontScale="90000"/>
          </a:bodyPr>
          <a:lstStyle/>
          <a:p>
            <a:r>
              <a:rPr lang="nb-NO" dirty="0"/>
              <a:t>Takk for oss!</a:t>
            </a:r>
            <a:br>
              <a:rPr lang="nb-NO" dirty="0"/>
            </a:b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Byarkivet og UKE</a:t>
            </a: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4" y="980728"/>
            <a:ext cx="91059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990980" y="2202117"/>
            <a:ext cx="1780820" cy="351181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Aktivitet</a:t>
            </a:r>
            <a:r>
              <a:rPr lang="nb-NO" sz="600" dirty="0">
                <a:solidFill>
                  <a:srgbClr val="00682F"/>
                </a:solidFill>
              </a:rPr>
              <a:t>: Beskriv status ut i fra det etaten vet om dagens situasjon, målsettinger ut i fra det du vet om ledelsens strategier, planer og ambisjoner.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8930351" y="706628"/>
            <a:ext cx="0" cy="59627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2555776" y="83671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accent1"/>
                </a:solidFill>
              </a:rPr>
              <a:t>Hjelp til virksomhetens prosjekt – </a:t>
            </a:r>
            <a:r>
              <a:rPr lang="nb-NO" sz="1400" b="1" dirty="0" err="1">
                <a:solidFill>
                  <a:schemeClr val="accent1"/>
                </a:solidFill>
              </a:rPr>
              <a:t>eArkiv</a:t>
            </a:r>
            <a:r>
              <a:rPr lang="nb-NO" sz="1400" b="1" dirty="0">
                <a:solidFill>
                  <a:schemeClr val="accent1"/>
                </a:solidFill>
              </a:rPr>
              <a:t> </a:t>
            </a:r>
            <a:r>
              <a:rPr lang="nb-NO" sz="1000" b="1" dirty="0">
                <a:solidFill>
                  <a:schemeClr val="accent1"/>
                </a:solidFill>
              </a:rPr>
              <a:t>(før avrop)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90980" y="1556792"/>
            <a:ext cx="1977464" cy="44608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Idéfase</a:t>
            </a:r>
            <a:endParaRPr lang="nb-NO" altLang="nb-NO" sz="14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1" i="0" u="none" strike="noStrike" cap="none" normalizeH="0" dirty="0" err="1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Initielt</a:t>
            </a:r>
            <a:r>
              <a:rPr kumimoji="0" lang="nb-NO" altLang="nb-NO" sz="800" b="1" i="0" u="none" strike="noStrike" cap="none" normalizeH="0" dirty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 ambisjonsnivå </a:t>
            </a:r>
            <a:endParaRPr kumimoji="0" lang="nb-NO" altLang="nb-NO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081636" y="1555204"/>
            <a:ext cx="2642492" cy="4476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Konseptfase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96136" y="1551686"/>
            <a:ext cx="2684488" cy="4460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Planleggingsfase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25398" y="3002468"/>
            <a:ext cx="91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/>
                </a:solidFill>
              </a:rPr>
              <a:t>Virksom-het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46305" y="5377149"/>
            <a:ext cx="5032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/>
                </a:solidFill>
              </a:rPr>
              <a:t>Link til UKE/intranett verktøykasse for hver fase</a:t>
            </a:r>
            <a:endParaRPr lang="nb-NO" sz="800" i="1" dirty="0">
              <a:solidFill>
                <a:schemeClr val="accent1"/>
              </a:solidFill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891372" y="1773472"/>
            <a:ext cx="276225" cy="30797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717852" y="2202117"/>
            <a:ext cx="741225" cy="3403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in">
            <a:noFill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Ledelsens</a:t>
            </a:r>
            <a:r>
              <a:rPr lang="nb-NO" altLang="nb-NO" sz="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b-NO" altLang="nb-NO" sz="600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godkj</a:t>
            </a:r>
            <a:r>
              <a:rPr lang="nb-NO" altLang="nb-NO" sz="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prosjektmandat:</a:t>
            </a:r>
            <a:b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(BP 1) :</a:t>
            </a:r>
            <a:r>
              <a:rPr kumimoji="0" lang="nb-NO" altLang="nb-NO" sz="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nb-NO" altLang="nb-NO" sz="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</a:t>
            </a: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tred</a:t>
            </a:r>
            <a:r>
              <a:rPr kumimoji="0" lang="nb-NO" altLang="nb-NO" sz="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idé!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Rett linje 20"/>
          <p:cNvCxnSpPr/>
          <p:nvPr/>
        </p:nvCxnSpPr>
        <p:spPr>
          <a:xfrm flipH="1">
            <a:off x="3019780" y="2080791"/>
            <a:ext cx="972" cy="121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vrundet rektangel 22"/>
          <p:cNvSpPr/>
          <p:nvPr/>
        </p:nvSpPr>
        <p:spPr>
          <a:xfrm>
            <a:off x="6012160" y="2666063"/>
            <a:ext cx="1152128" cy="3038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Forstå hvordan bruke </a:t>
            </a:r>
            <a:r>
              <a:rPr lang="nb-NO" sz="600" dirty="0" err="1">
                <a:solidFill>
                  <a:schemeClr val="tx1"/>
                </a:solidFill>
              </a:rPr>
              <a:t>WebSak</a:t>
            </a:r>
            <a:r>
              <a:rPr lang="nb-NO" sz="600" dirty="0">
                <a:solidFill>
                  <a:schemeClr val="tx1"/>
                </a:solidFill>
              </a:rPr>
              <a:t> med det ambisjonsnivå som er satt av virksomheten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609668" y="1773472"/>
            <a:ext cx="276225" cy="306387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5376196" y="2202117"/>
            <a:ext cx="741225" cy="3403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in">
            <a:noFill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Ledelsen</a:t>
            </a:r>
            <a:r>
              <a:rPr lang="nb-NO" altLang="nb-NO" sz="6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b-NO" altLang="nb-NO" sz="6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godkj</a:t>
            </a: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prosjektforslag:</a:t>
            </a:r>
            <a:b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(BP 2) 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Rett linje 25"/>
          <p:cNvCxnSpPr>
            <a:stCxn id="24" idx="2"/>
            <a:endCxn id="25" idx="0"/>
          </p:cNvCxnSpPr>
          <p:nvPr/>
        </p:nvCxnSpPr>
        <p:spPr>
          <a:xfrm flipH="1">
            <a:off x="5746809" y="2079859"/>
            <a:ext cx="972" cy="122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316416" y="1773472"/>
            <a:ext cx="251520" cy="30797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Rett linje 27"/>
          <p:cNvCxnSpPr/>
          <p:nvPr/>
        </p:nvCxnSpPr>
        <p:spPr>
          <a:xfrm>
            <a:off x="8442176" y="2043248"/>
            <a:ext cx="0" cy="233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8196350" y="2202117"/>
            <a:ext cx="676575" cy="342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in">
            <a:noFill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Ledelsen</a:t>
            </a:r>
            <a:r>
              <a:rPr lang="nb-NO" altLang="nb-NO" sz="6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b-NO" altLang="nb-NO" sz="6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godkj</a:t>
            </a: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b-NO" altLang="nb-NO" sz="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styringdokument</a:t>
            </a: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b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nb-NO" altLang="nb-NO" sz="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(BP 3)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vrundet rektangel 33"/>
          <p:cNvSpPr/>
          <p:nvPr/>
        </p:nvSpPr>
        <p:spPr>
          <a:xfrm>
            <a:off x="4824028" y="2662729"/>
            <a:ext cx="823858" cy="2825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Forankres i </a:t>
            </a:r>
            <a:r>
              <a:rPr lang="nb-NO" sz="600" dirty="0">
                <a:solidFill>
                  <a:schemeClr val="tx1"/>
                </a:solidFill>
                <a:hlinkClick r:id="rId3" action="ppaction://hlinkfile"/>
              </a:rPr>
              <a:t>prosjektforslag</a:t>
            </a:r>
            <a:endParaRPr lang="nb-NO" sz="600" dirty="0">
              <a:solidFill>
                <a:schemeClr val="tx1"/>
              </a:solidFill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2015800" y="2657244"/>
            <a:ext cx="756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Forankres i </a:t>
            </a:r>
            <a:r>
              <a:rPr lang="nb-NO" sz="600" dirty="0">
                <a:solidFill>
                  <a:schemeClr val="tx1"/>
                </a:solidFill>
                <a:hlinkClick r:id="rId4" action="ppaction://hlinkfile"/>
              </a:rPr>
              <a:t>prosjektmandat</a:t>
            </a:r>
            <a:endParaRPr lang="nb-NO" sz="600" dirty="0">
              <a:solidFill>
                <a:schemeClr val="tx1"/>
              </a:solidFill>
            </a:endParaRPr>
          </a:p>
        </p:txBody>
      </p:sp>
      <p:sp>
        <p:nvSpPr>
          <p:cNvPr id="36" name="Avrundet rektangel 35"/>
          <p:cNvSpPr/>
          <p:nvPr/>
        </p:nvSpPr>
        <p:spPr>
          <a:xfrm>
            <a:off x="7664107" y="2640020"/>
            <a:ext cx="779929" cy="2695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Forankres i </a:t>
            </a:r>
            <a:r>
              <a:rPr lang="nb-NO" sz="600" u="sng" dirty="0">
                <a:solidFill>
                  <a:srgbClr val="3C1EEE"/>
                </a:solidFill>
              </a:rPr>
              <a:t>styringsdokumen</a:t>
            </a:r>
            <a:r>
              <a:rPr lang="nb-NO" sz="600" u="sng" dirty="0">
                <a:solidFill>
                  <a:schemeClr val="tx2"/>
                </a:solidFill>
              </a:rPr>
              <a:t>t</a:t>
            </a:r>
            <a:r>
              <a:rPr lang="nb-NO" sz="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Avrundet rektangel 36"/>
          <p:cNvSpPr/>
          <p:nvPr/>
        </p:nvSpPr>
        <p:spPr>
          <a:xfrm>
            <a:off x="6012160" y="3143341"/>
            <a:ext cx="1152128" cy="3038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Planlegge for periodisering og uttrekk (med støtte fra </a:t>
            </a:r>
            <a:r>
              <a:rPr lang="nb-NO" sz="600" dirty="0" err="1">
                <a:solidFill>
                  <a:schemeClr val="tx1"/>
                </a:solidFill>
              </a:rPr>
              <a:t>Byarkivet</a:t>
            </a:r>
            <a:r>
              <a:rPr lang="nb-NO" sz="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8" name="Rett linje 37"/>
          <p:cNvCxnSpPr/>
          <p:nvPr/>
        </p:nvCxnSpPr>
        <p:spPr>
          <a:xfrm flipH="1">
            <a:off x="3019780" y="2495654"/>
            <a:ext cx="9219" cy="21588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5713554" y="2495654"/>
            <a:ext cx="18524" cy="21588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vrundet rektangel 42"/>
          <p:cNvSpPr/>
          <p:nvPr/>
        </p:nvSpPr>
        <p:spPr>
          <a:xfrm>
            <a:off x="990980" y="3797899"/>
            <a:ext cx="1879165" cy="351181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Resultat</a:t>
            </a:r>
            <a:r>
              <a:rPr lang="nb-NO" sz="600" dirty="0">
                <a:solidFill>
                  <a:srgbClr val="00682F"/>
                </a:solidFill>
              </a:rPr>
              <a:t>: Avklart strategiske føringer, overordnet status og  målsettinger (eks. vi vil over til elektronisk arkiv, vi vil effektivisere gjennom digitalisering).</a:t>
            </a:r>
          </a:p>
        </p:txBody>
      </p:sp>
      <p:sp>
        <p:nvSpPr>
          <p:cNvPr id="44" name="Avrundet rektangel 43"/>
          <p:cNvSpPr/>
          <p:nvPr/>
        </p:nvSpPr>
        <p:spPr>
          <a:xfrm>
            <a:off x="2015800" y="3160698"/>
            <a:ext cx="756000" cy="4320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Vårt ambisjonsnivå: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Hvor er vi?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Hvor vil vi?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Hvordan vil vi?</a:t>
            </a:r>
          </a:p>
        </p:txBody>
      </p:sp>
      <p:cxnSp>
        <p:nvCxnSpPr>
          <p:cNvPr id="45" name="Rett pil 44"/>
          <p:cNvCxnSpPr/>
          <p:nvPr/>
        </p:nvCxnSpPr>
        <p:spPr>
          <a:xfrm>
            <a:off x="1270389" y="2602715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 45"/>
          <p:cNvCxnSpPr/>
          <p:nvPr/>
        </p:nvCxnSpPr>
        <p:spPr>
          <a:xfrm>
            <a:off x="1259632" y="3406343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vrundet rektangel 46"/>
          <p:cNvSpPr/>
          <p:nvPr/>
        </p:nvSpPr>
        <p:spPr>
          <a:xfrm>
            <a:off x="990980" y="2848620"/>
            <a:ext cx="645063" cy="528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Hvilket behov og ramme-betingelser har vi ?</a:t>
            </a:r>
          </a:p>
        </p:txBody>
      </p:sp>
      <p:cxnSp>
        <p:nvCxnSpPr>
          <p:cNvPr id="48" name="Rett pil 47"/>
          <p:cNvCxnSpPr/>
          <p:nvPr/>
        </p:nvCxnSpPr>
        <p:spPr>
          <a:xfrm rot="10800000">
            <a:off x="2260127" y="3639819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/>
          <p:nvPr/>
        </p:nvCxnSpPr>
        <p:spPr>
          <a:xfrm rot="10800000">
            <a:off x="2268218" y="2997576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vrundet rektangel 49"/>
          <p:cNvSpPr/>
          <p:nvPr/>
        </p:nvSpPr>
        <p:spPr>
          <a:xfrm>
            <a:off x="3491880" y="2193260"/>
            <a:ext cx="1866315" cy="351181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Aktivitet</a:t>
            </a:r>
            <a:r>
              <a:rPr lang="nb-NO" sz="600" dirty="0">
                <a:solidFill>
                  <a:srgbClr val="00682F"/>
                </a:solidFill>
              </a:rPr>
              <a:t>: Sett opp alternative omfang på hva man skal gjøre i hovedprosjekt. </a:t>
            </a:r>
          </a:p>
        </p:txBody>
      </p:sp>
      <p:sp>
        <p:nvSpPr>
          <p:cNvPr id="51" name="Avrundet rektangel 50"/>
          <p:cNvSpPr/>
          <p:nvPr/>
        </p:nvSpPr>
        <p:spPr>
          <a:xfrm>
            <a:off x="4700423" y="3086171"/>
            <a:ext cx="1013131" cy="52307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Avklart mer detaljert: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Viktigste prosesser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Viktigste integrasjoner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Viktigste gevinstområder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Alternative konsepter</a:t>
            </a:r>
          </a:p>
        </p:txBody>
      </p:sp>
      <p:sp>
        <p:nvSpPr>
          <p:cNvPr id="52" name="Avrundet rektangel 51"/>
          <p:cNvSpPr/>
          <p:nvPr/>
        </p:nvSpPr>
        <p:spPr>
          <a:xfrm>
            <a:off x="3167596" y="3797898"/>
            <a:ext cx="2442071" cy="351181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Resultat</a:t>
            </a:r>
            <a:r>
              <a:rPr lang="nb-NO" sz="600" dirty="0">
                <a:solidFill>
                  <a:srgbClr val="00682F"/>
                </a:solidFill>
              </a:rPr>
              <a:t>: Beslutning ambisjonsnivå</a:t>
            </a:r>
          </a:p>
        </p:txBody>
      </p:sp>
      <p:sp>
        <p:nvSpPr>
          <p:cNvPr id="53" name="Avrundet rektangel 52"/>
          <p:cNvSpPr/>
          <p:nvPr/>
        </p:nvSpPr>
        <p:spPr>
          <a:xfrm>
            <a:off x="3167597" y="2674411"/>
            <a:ext cx="1532826" cy="9654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nb-NO" sz="600" dirty="0">
                <a:solidFill>
                  <a:schemeClr val="tx1"/>
                </a:solidFill>
              </a:rPr>
              <a:t>Avklare:</a:t>
            </a:r>
          </a:p>
          <a:p>
            <a:pPr marL="171450" indent="-1008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chemeClr val="tx1"/>
                </a:solidFill>
              </a:rPr>
              <a:t>Har vi et godkjent digitalt arkiv i dag?</a:t>
            </a:r>
          </a:p>
          <a:p>
            <a:pPr marL="171450" indent="-1008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chemeClr val="tx1"/>
                </a:solidFill>
              </a:rPr>
              <a:t>Har vi arbeidsprosesser der flyten i dag er manuell (papir, epost eller annet)?</a:t>
            </a:r>
          </a:p>
          <a:p>
            <a:pPr marL="171450" indent="-1008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chemeClr val="tx1"/>
                </a:solidFill>
              </a:rPr>
              <a:t>Kan det gi vesentlig gevinst å få flyten digitalisert?</a:t>
            </a:r>
          </a:p>
          <a:p>
            <a:pPr algn="ctr"/>
            <a:r>
              <a:rPr lang="nb-NO" sz="600" b="1" dirty="0">
                <a:solidFill>
                  <a:schemeClr val="tx1"/>
                </a:solidFill>
              </a:rPr>
              <a:t>(Flere spørsmål : se konsept-dokument)</a:t>
            </a:r>
          </a:p>
          <a:p>
            <a:pPr algn="ctr"/>
            <a:endParaRPr lang="nb-NO" sz="600" dirty="0">
              <a:solidFill>
                <a:schemeClr val="tx1"/>
              </a:solidFill>
            </a:endParaRPr>
          </a:p>
        </p:txBody>
      </p:sp>
      <p:cxnSp>
        <p:nvCxnSpPr>
          <p:cNvPr id="54" name="Rett pil 53"/>
          <p:cNvCxnSpPr/>
          <p:nvPr/>
        </p:nvCxnSpPr>
        <p:spPr>
          <a:xfrm>
            <a:off x="3563888" y="2492896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 54"/>
          <p:cNvCxnSpPr/>
          <p:nvPr/>
        </p:nvCxnSpPr>
        <p:spPr>
          <a:xfrm>
            <a:off x="3563888" y="3645649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rot="10800000">
            <a:off x="5084147" y="3639819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 56"/>
          <p:cNvCxnSpPr/>
          <p:nvPr/>
        </p:nvCxnSpPr>
        <p:spPr>
          <a:xfrm rot="10800000">
            <a:off x="5084147" y="2924945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vrundet rektangel 57"/>
          <p:cNvSpPr/>
          <p:nvPr/>
        </p:nvSpPr>
        <p:spPr>
          <a:xfrm>
            <a:off x="6156176" y="2192024"/>
            <a:ext cx="2016224" cy="351181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Aktivitet</a:t>
            </a:r>
            <a:r>
              <a:rPr lang="nb-NO" sz="600" dirty="0">
                <a:solidFill>
                  <a:srgbClr val="00682F"/>
                </a:solidFill>
              </a:rPr>
              <a:t>: Tydeliggjøre behov og krav.</a:t>
            </a:r>
          </a:p>
          <a:p>
            <a:r>
              <a:rPr lang="nb-NO" sz="600" dirty="0">
                <a:solidFill>
                  <a:srgbClr val="00682F"/>
                </a:solidFill>
              </a:rPr>
              <a:t>Plan for gjennomføring.</a:t>
            </a:r>
          </a:p>
        </p:txBody>
      </p:sp>
      <p:cxnSp>
        <p:nvCxnSpPr>
          <p:cNvPr id="59" name="Rett pil 58"/>
          <p:cNvCxnSpPr/>
          <p:nvPr/>
        </p:nvCxnSpPr>
        <p:spPr>
          <a:xfrm flipV="1">
            <a:off x="2795761" y="2564591"/>
            <a:ext cx="120055" cy="101122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vrundet rektangel 59"/>
          <p:cNvSpPr/>
          <p:nvPr/>
        </p:nvSpPr>
        <p:spPr>
          <a:xfrm>
            <a:off x="5825878" y="3797899"/>
            <a:ext cx="2559594" cy="351181"/>
          </a:xfrm>
          <a:prstGeom prst="round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Resultat</a:t>
            </a:r>
            <a:r>
              <a:rPr lang="nb-NO" sz="600" dirty="0">
                <a:solidFill>
                  <a:srgbClr val="00682F"/>
                </a:solidFill>
              </a:rPr>
              <a:t>: Kravspesifikasjon er klar. Hvis arbeidsprosesser skal endres så er de nye prosessene tegnet. Gjennomføringsplan foreligger og virksomheten er klar for gjennomføring av prosjekt. Tilbud fra </a:t>
            </a:r>
            <a:r>
              <a:rPr lang="nb-NO" sz="600" dirty="0" err="1">
                <a:solidFill>
                  <a:srgbClr val="00682F"/>
                </a:solidFill>
              </a:rPr>
              <a:t>Acos</a:t>
            </a:r>
            <a:r>
              <a:rPr lang="nb-NO" sz="600" dirty="0">
                <a:solidFill>
                  <a:srgbClr val="00682F"/>
                </a:solidFill>
              </a:rPr>
              <a:t> foreligger.  </a:t>
            </a:r>
          </a:p>
        </p:txBody>
      </p:sp>
      <p:cxnSp>
        <p:nvCxnSpPr>
          <p:cNvPr id="61" name="Rett pil 60"/>
          <p:cNvCxnSpPr/>
          <p:nvPr/>
        </p:nvCxnSpPr>
        <p:spPr>
          <a:xfrm flipV="1">
            <a:off x="5376196" y="2556122"/>
            <a:ext cx="120055" cy="101122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/>
          <p:nvPr/>
        </p:nvCxnSpPr>
        <p:spPr>
          <a:xfrm flipV="1">
            <a:off x="8292019" y="2561607"/>
            <a:ext cx="120055" cy="101122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pil 62"/>
          <p:cNvCxnSpPr/>
          <p:nvPr/>
        </p:nvCxnSpPr>
        <p:spPr>
          <a:xfrm>
            <a:off x="6534218" y="2492896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>
            <a:off x="6534218" y="3645336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pil 64"/>
          <p:cNvCxnSpPr/>
          <p:nvPr/>
        </p:nvCxnSpPr>
        <p:spPr>
          <a:xfrm rot="10800000">
            <a:off x="8088700" y="3639818"/>
            <a:ext cx="0" cy="143391"/>
          </a:xfrm>
          <a:prstGeom prst="straightConnector1">
            <a:avLst/>
          </a:prstGeom>
          <a:ln w="3175" cap="rnd" cmpd="dbl"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vrundet rektangel 69"/>
          <p:cNvSpPr/>
          <p:nvPr/>
        </p:nvSpPr>
        <p:spPr>
          <a:xfrm>
            <a:off x="7626099" y="3031414"/>
            <a:ext cx="1013131" cy="523071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nb-NO" sz="600" b="1" dirty="0">
                <a:solidFill>
                  <a:srgbClr val="00682F"/>
                </a:solidFill>
              </a:rPr>
              <a:t>Klar for gjennomføring: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b-NO" sz="600" dirty="0">
                <a:solidFill>
                  <a:srgbClr val="00682F"/>
                </a:solidFill>
              </a:rPr>
              <a:t>Gjennomføringsplan forankret hos ledelse</a:t>
            </a:r>
          </a:p>
        </p:txBody>
      </p:sp>
      <p:pic>
        <p:nvPicPr>
          <p:cNvPr id="76" name="Bilde 75" descr="toolbox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6" y="1579910"/>
            <a:ext cx="480925" cy="364100"/>
          </a:xfrm>
          <a:prstGeom prst="rect">
            <a:avLst/>
          </a:prstGeom>
        </p:spPr>
      </p:pic>
      <p:pic>
        <p:nvPicPr>
          <p:cNvPr id="77" name="Bilde 76" descr="toolbox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32" y="1579910"/>
            <a:ext cx="480925" cy="364100"/>
          </a:xfrm>
          <a:prstGeom prst="rect">
            <a:avLst/>
          </a:prstGeom>
        </p:spPr>
      </p:pic>
      <p:pic>
        <p:nvPicPr>
          <p:cNvPr id="78" name="Bilde 77" descr="toolbox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19" y="1579910"/>
            <a:ext cx="480925" cy="364100"/>
          </a:xfrm>
          <a:prstGeom prst="rect">
            <a:avLst/>
          </a:prstGeom>
        </p:spPr>
      </p:pic>
      <p:pic>
        <p:nvPicPr>
          <p:cNvPr id="79" name="Bilde 78" descr="toolbox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3" y="5301208"/>
            <a:ext cx="480925" cy="3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Konseptfasen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Formål	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Utrede alternative konsepter og velge det beste. Det vil si det konseptet som er best egnet til å tilfredsstille et definert behov.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Et «konsept» er et avgrenset ambisjonsnivå og omfang for virksomheten.</a:t>
            </a:r>
          </a:p>
          <a:p>
            <a:endParaRPr lang="nb-NO" sz="2400" dirty="0"/>
          </a:p>
          <a:p>
            <a:r>
              <a:rPr lang="nb-NO" sz="2400" dirty="0"/>
              <a:t>Beskrivelsene av de forskjellige konseptene må vise tydelig hvilke alternative prosjektinnhold (dimensjoner) som vurderes, og være detaljert nok til at det er mulig å fatte en beslutning på hvilket som er best egnet.</a:t>
            </a:r>
          </a:p>
        </p:txBody>
      </p:sp>
    </p:spTree>
    <p:extLst>
      <p:ext uri="{BB962C8B-B14F-4D97-AF65-F5344CB8AC3E}">
        <p14:creationId xmlns:p14="http://schemas.microsoft.com/office/powerpoint/2010/main" val="15194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61704"/>
            <a:ext cx="8579296" cy="868143"/>
          </a:xfrm>
        </p:spPr>
        <p:txBody>
          <a:bodyPr>
            <a:noAutofit/>
          </a:bodyPr>
          <a:lstStyle/>
          <a:p>
            <a:r>
              <a:rPr lang="nb-NO" sz="2400" dirty="0"/>
              <a:t>Innføring av </a:t>
            </a:r>
            <a:r>
              <a:rPr lang="nb-NO" sz="2400" dirty="0" err="1"/>
              <a:t>eArkiv</a:t>
            </a:r>
            <a:r>
              <a:rPr lang="nb-NO" sz="2400" dirty="0"/>
              <a:t> – Hva betyr det for virksomheten?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/>
              <a:t>Arkiv</a:t>
            </a:r>
          </a:p>
          <a:p>
            <a:r>
              <a:rPr lang="nb-NO" sz="2000" dirty="0"/>
              <a:t>Saksbehandling</a:t>
            </a:r>
          </a:p>
          <a:p>
            <a:r>
              <a:rPr lang="nb-NO" sz="2000" dirty="0"/>
              <a:t>Strategisk</a:t>
            </a:r>
          </a:p>
          <a:p>
            <a:r>
              <a:rPr lang="nb-NO" sz="2000" dirty="0"/>
              <a:t>Digitalisering</a:t>
            </a:r>
          </a:p>
          <a:p>
            <a:r>
              <a:rPr lang="nb-NO" sz="2000" dirty="0" err="1"/>
              <a:t>Branding</a:t>
            </a:r>
            <a:endParaRPr lang="nb-NO" sz="2000" dirty="0"/>
          </a:p>
          <a:p>
            <a:r>
              <a:rPr lang="nb-NO" sz="2000" dirty="0"/>
              <a:t>Effektivitet</a:t>
            </a:r>
          </a:p>
          <a:p>
            <a:r>
              <a:rPr lang="nb-NO" sz="2000" dirty="0"/>
              <a:t>Etc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1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Hvilke rammebetingelser er virksomhetene pålagt?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Lovverk</a:t>
            </a:r>
          </a:p>
          <a:p>
            <a:r>
              <a:rPr lang="nb-NO" sz="2000" dirty="0"/>
              <a:t>Standarder</a:t>
            </a:r>
          </a:p>
          <a:p>
            <a:r>
              <a:rPr lang="nb-NO" sz="2000" dirty="0"/>
              <a:t>Interne retningslinjer og føringer</a:t>
            </a:r>
          </a:p>
        </p:txBody>
      </p:sp>
    </p:spTree>
    <p:extLst>
      <p:ext uri="{BB962C8B-B14F-4D97-AF65-F5344CB8AC3E}">
        <p14:creationId xmlns:p14="http://schemas.microsoft.com/office/powerpoint/2010/main" val="11868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127"/>
          </a:xfrm>
        </p:spPr>
        <p:txBody>
          <a:bodyPr>
            <a:noAutofit/>
          </a:bodyPr>
          <a:lstStyle/>
          <a:p>
            <a:r>
              <a:rPr lang="nb-NO" sz="2400" dirty="0"/>
              <a:t>Sentrale lover og forskrifter for arkiv og saksbehandling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8424936" cy="5328592"/>
          </a:xfrm>
        </p:spPr>
        <p:txBody>
          <a:bodyPr>
            <a:normAutofit/>
          </a:bodyPr>
          <a:lstStyle/>
          <a:p>
            <a:pPr lvl="0"/>
            <a:r>
              <a:rPr lang="nb-NO" sz="1400" dirty="0"/>
              <a:t>Lov av 4. desember 1992 nr. 126 om arkiv (</a:t>
            </a:r>
            <a:r>
              <a:rPr lang="nb-NO" sz="1400" b="1" i="1" dirty="0"/>
              <a:t>arkivloven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Forskrift av 11.desember 1998 </a:t>
            </a:r>
            <a:r>
              <a:rPr lang="nb-NO" sz="1400" dirty="0" err="1"/>
              <a:t>nr</a:t>
            </a:r>
            <a:r>
              <a:rPr lang="nb-NO" sz="1400" dirty="0"/>
              <a:t> 1193 om offentlige arkiver (</a:t>
            </a:r>
            <a:r>
              <a:rPr lang="nb-NO" sz="1400" b="1" i="1" dirty="0"/>
              <a:t>arkivforskriften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Forskrift av 1. desember 1999 nr. 1566 om utfyllende tekniske og arkivfaglige bestemmelser om behandling av offentlige arkiver (</a:t>
            </a:r>
            <a:r>
              <a:rPr lang="nb-NO" sz="1400" i="1" dirty="0"/>
              <a:t>Riksarkivarens bestemmelser for offentlige arkiver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Lov av 10. februar 1967 om behandlingsmåten i forvaltningssaker (</a:t>
            </a:r>
            <a:r>
              <a:rPr lang="nb-NO" sz="1400" b="1" i="1" dirty="0"/>
              <a:t>forvaltningsloven</a:t>
            </a:r>
            <a:r>
              <a:rPr lang="nb-NO" sz="1400" dirty="0"/>
              <a:t>)</a:t>
            </a:r>
          </a:p>
          <a:p>
            <a:pPr lvl="0"/>
            <a:r>
              <a:rPr lang="nb-NO" sz="1400" dirty="0"/>
              <a:t>Forskrift av 25. juni 2004 nr. 988 om elektronisk kommunikasjon med og i forvaltningen (</a:t>
            </a:r>
            <a:r>
              <a:rPr lang="nb-NO" sz="1400" b="1" i="1" dirty="0" err="1"/>
              <a:t>eForvaltningsforskriften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Lov av 19. mai 2006 nr. 16 om rett til innsyn i dokument i </a:t>
            </a:r>
            <a:r>
              <a:rPr lang="nb-NO" sz="1400" dirty="0" err="1"/>
              <a:t>offentleg</a:t>
            </a:r>
            <a:r>
              <a:rPr lang="nb-NO" sz="1400" dirty="0"/>
              <a:t> </a:t>
            </a:r>
            <a:r>
              <a:rPr lang="nb-NO" sz="1400" dirty="0" err="1"/>
              <a:t>verksemd</a:t>
            </a:r>
            <a:r>
              <a:rPr lang="nb-NO" sz="1400" dirty="0"/>
              <a:t> </a:t>
            </a:r>
            <a:r>
              <a:rPr lang="nb-NO" sz="1400" i="1" dirty="0"/>
              <a:t>(</a:t>
            </a:r>
            <a:r>
              <a:rPr lang="nb-NO" sz="1400" b="1" i="1" dirty="0" err="1"/>
              <a:t>offentleglova</a:t>
            </a:r>
            <a:r>
              <a:rPr lang="nb-NO" sz="1400" i="1" dirty="0"/>
              <a:t>)</a:t>
            </a:r>
            <a:r>
              <a:rPr lang="nb-NO" sz="1400" dirty="0"/>
              <a:t>, som erstatter Lov av 19. september 1970 nr. 69 om offentlighet i forvaltningen (</a:t>
            </a:r>
            <a:r>
              <a:rPr lang="nb-NO" sz="1400" i="1" dirty="0"/>
              <a:t>offentlighetsloven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Lov av 14. april 2000 nr. 31 om behandling av </a:t>
            </a:r>
            <a:r>
              <a:rPr lang="nb-NO" sz="1400" dirty="0" err="1"/>
              <a:t>personopplyninger</a:t>
            </a:r>
            <a:r>
              <a:rPr lang="nb-NO" sz="1400" dirty="0"/>
              <a:t> (</a:t>
            </a:r>
            <a:r>
              <a:rPr lang="nb-NO" sz="1400" b="1" i="1" dirty="0"/>
              <a:t>personopplysningsloven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Forskrift av 15. desember 2000 nr. 1265 om behandling av personopplysninger (</a:t>
            </a:r>
            <a:r>
              <a:rPr lang="nb-NO" sz="1400" b="1" i="1" dirty="0"/>
              <a:t>personopplysningsforskriften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Lov av 15. juni 2001 nr. 81 om elektronisk signatur (</a:t>
            </a:r>
            <a:r>
              <a:rPr lang="nb-NO" sz="1400" b="1" i="1" dirty="0" err="1"/>
              <a:t>esignaturloven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Lov av 20. mars 1998 nr. 10 om forebyggende sikkerhetstjeneste (</a:t>
            </a:r>
            <a:r>
              <a:rPr lang="nb-NO" sz="1400" b="1" i="1" dirty="0"/>
              <a:t>sikkerhetsloven</a:t>
            </a:r>
            <a:r>
              <a:rPr lang="nb-NO" sz="1400" dirty="0"/>
              <a:t>).</a:t>
            </a:r>
          </a:p>
          <a:p>
            <a:pPr lvl="0"/>
            <a:r>
              <a:rPr lang="nb-NO" sz="1400" dirty="0"/>
              <a:t>Instruks av 17. mars 1972 nr. 3352 for behandling av dokumenter som trenger beskyttelse av andre grunner enn nevnt i sikkerhetsloven med forskrifter (</a:t>
            </a:r>
            <a:r>
              <a:rPr lang="nb-NO" sz="1400" b="1" i="1" dirty="0"/>
              <a:t>beskyttelsesinstruksen</a:t>
            </a:r>
            <a:r>
              <a:rPr lang="nb-NO" sz="1400" dirty="0"/>
              <a:t>).</a:t>
            </a:r>
          </a:p>
          <a:p>
            <a:pPr lvl="0"/>
            <a:endParaRPr lang="nb-NO" dirty="0"/>
          </a:p>
          <a:p>
            <a:pPr marL="0" lvl="0" indent="0">
              <a:buNone/>
            </a:pPr>
            <a:r>
              <a:rPr lang="nb-NO" dirty="0"/>
              <a:t>Fra kapittel 2 i </a:t>
            </a:r>
            <a:r>
              <a:rPr lang="nb-NO" dirty="0">
                <a:hlinkClick r:id="rId2"/>
              </a:rPr>
              <a:t>http://arkivverket.no/arkivverket/Offentleg-forvalting/Noark/Noark-5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arkiv behov har vi?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Papir</a:t>
            </a:r>
          </a:p>
          <a:p>
            <a:r>
              <a:rPr lang="nb-NO" dirty="0"/>
              <a:t>Elektronisk</a:t>
            </a:r>
          </a:p>
          <a:p>
            <a:pPr lvl="1"/>
            <a:r>
              <a:rPr lang="nb-NO" dirty="0"/>
              <a:t>Godkjent og ikke</a:t>
            </a:r>
          </a:p>
          <a:p>
            <a:r>
              <a:rPr lang="nb-NO" dirty="0"/>
              <a:t>Type arkiver</a:t>
            </a:r>
          </a:p>
          <a:p>
            <a:pPr lvl="1"/>
            <a:r>
              <a:rPr lang="nb-NO" dirty="0"/>
              <a:t>Personal</a:t>
            </a:r>
          </a:p>
          <a:p>
            <a:pPr lvl="1"/>
            <a:r>
              <a:rPr lang="nb-NO" dirty="0"/>
              <a:t>Kontrakter</a:t>
            </a:r>
          </a:p>
          <a:p>
            <a:pPr lvl="1"/>
            <a:r>
              <a:rPr lang="nb-NO" dirty="0"/>
              <a:t>Annet</a:t>
            </a:r>
          </a:p>
        </p:txBody>
      </p:sp>
    </p:spTree>
    <p:extLst>
      <p:ext uri="{BB962C8B-B14F-4D97-AF65-F5344CB8AC3E}">
        <p14:creationId xmlns:p14="http://schemas.microsoft.com/office/powerpoint/2010/main" val="23136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 arbeidsprosesser har vi?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Administrative</a:t>
            </a:r>
          </a:p>
          <a:p>
            <a:pPr lvl="1"/>
            <a:r>
              <a:rPr lang="nb-NO" sz="2000" dirty="0"/>
              <a:t>Økonomi</a:t>
            </a:r>
          </a:p>
          <a:p>
            <a:pPr lvl="1"/>
            <a:r>
              <a:rPr lang="nb-NO" sz="2000" dirty="0"/>
              <a:t>Personal</a:t>
            </a:r>
          </a:p>
          <a:p>
            <a:pPr lvl="1"/>
            <a:r>
              <a:rPr lang="nb-NO" sz="2000" dirty="0"/>
              <a:t>Anskaffelse</a:t>
            </a:r>
          </a:p>
          <a:p>
            <a:pPr lvl="1"/>
            <a:r>
              <a:rPr lang="nb-NO" sz="2000" dirty="0"/>
              <a:t>Etc.</a:t>
            </a:r>
          </a:p>
          <a:p>
            <a:r>
              <a:rPr lang="nb-NO" sz="2000" dirty="0"/>
              <a:t>Innbygger dialog</a:t>
            </a:r>
          </a:p>
          <a:p>
            <a:r>
              <a:rPr lang="nb-NO" sz="2000" dirty="0"/>
              <a:t>Prosesser med andre virksomheter i Oslo kommune?</a:t>
            </a:r>
          </a:p>
          <a:p>
            <a:r>
              <a:rPr lang="nb-NO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972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effektiviseringsbehov har vi?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Digitalisering</a:t>
            </a:r>
          </a:p>
          <a:p>
            <a:pPr lvl="1"/>
            <a:r>
              <a:rPr lang="nb-NO" dirty="0"/>
              <a:t>Manuelle steg</a:t>
            </a:r>
          </a:p>
          <a:p>
            <a:pPr lvl="1"/>
            <a:r>
              <a:rPr lang="nb-NO" dirty="0"/>
              <a:t>Papir/digitalt</a:t>
            </a:r>
          </a:p>
          <a:p>
            <a:r>
              <a:rPr lang="nb-NO" dirty="0"/>
              <a:t>Samhandling med andre hos</a:t>
            </a:r>
          </a:p>
          <a:p>
            <a:pPr lvl="1"/>
            <a:r>
              <a:rPr lang="nb-NO" dirty="0"/>
              <a:t>UKE</a:t>
            </a:r>
          </a:p>
          <a:p>
            <a:pPr lvl="1"/>
            <a:r>
              <a:rPr lang="nb-NO" dirty="0"/>
              <a:t>Andre virksomheter i Oslo kommune</a:t>
            </a:r>
          </a:p>
          <a:p>
            <a:pPr lvl="1"/>
            <a:r>
              <a:rPr lang="nb-NO" dirty="0"/>
              <a:t>Leverandører</a:t>
            </a:r>
          </a:p>
          <a:p>
            <a:pPr lvl="1"/>
            <a:r>
              <a:rPr lang="nb-NO" dirty="0"/>
              <a:t>Kunder</a:t>
            </a:r>
          </a:p>
          <a:p>
            <a:pPr lvl="1"/>
            <a:r>
              <a:rPr lang="nb-NO" dirty="0"/>
              <a:t>Innbyggere</a:t>
            </a:r>
          </a:p>
          <a:p>
            <a:r>
              <a:rPr lang="nb-NO" dirty="0"/>
              <a:t>Automatisering</a:t>
            </a:r>
          </a:p>
          <a:p>
            <a:pPr lvl="1"/>
            <a:r>
              <a:rPr lang="nb-NO" dirty="0"/>
              <a:t>Arkivering</a:t>
            </a:r>
          </a:p>
          <a:p>
            <a:pPr lvl="1"/>
            <a:r>
              <a:rPr lang="nb-NO" dirty="0"/>
              <a:t>Prosesser</a:t>
            </a:r>
          </a:p>
          <a:p>
            <a:pPr lvl="1"/>
            <a:r>
              <a:rPr lang="nb-NO" dirty="0"/>
              <a:t>Registrering/</a:t>
            </a:r>
            <a:r>
              <a:rPr lang="nb-NO" dirty="0" err="1"/>
              <a:t>datafangts</a:t>
            </a:r>
            <a:endParaRPr lang="nb-NO" dirty="0"/>
          </a:p>
          <a:p>
            <a:r>
              <a:rPr lang="nb-NO" dirty="0"/>
              <a:t>Kunnskapsstøtte/virksomhetshukommelse/gjenbruk</a:t>
            </a:r>
          </a:p>
          <a:p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02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rksomhetsbesøk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t">
        <a:normAutofit/>
      </a:bodyPr>
      <a:lstStyle>
        <a:defPPr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c5ea0-3d8d-4e88-a08a-c8dfbc8b108f">
      <Value>4</Value>
    </TaxCatchAll>
    <j25543a5815d485da9a5e0773ad762e9 xmlns="ee0c5ea0-3d8d-4e88-a08a-c8dfbc8b108f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Konsept</TermName>
          <TermId xmlns="http://schemas.microsoft.com/office/infopath/2007/PartnerControls">99e85650-33de-4af4-b8db-edffbc8a310b</TermId>
        </TermInfo>
      </Terms>
    </j25543a5815d485da9a5e0773ad762e9>
    <SharedWithUsers xmlns="ee0c5ea0-3d8d-4e88-a08a-c8dfbc8b108f">
      <UserInfo>
        <DisplayName>Tone Traa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293FDE3FCADA480B9A77BBDAD7DFA28C01006D3336F09B755348B4359A5AD6CCB449" ma:contentTypeVersion="5" ma:contentTypeDescription="Opprett et nytt dokument." ma:contentTypeScope="" ma:versionID="d1cae92ad0e9ea9a5526ec991a601520">
  <xsd:schema xmlns:xsd="http://www.w3.org/2001/XMLSchema" xmlns:xs="http://www.w3.org/2001/XMLSchema" xmlns:p="http://schemas.microsoft.com/office/2006/metadata/properties" xmlns:ns2="ee0c5ea0-3d8d-4e88-a08a-c8dfbc8b108f" targetNamespace="http://schemas.microsoft.com/office/2006/metadata/properties" ma:root="true" ma:fieldsID="914d60dd53d53453326e49295be1ced7" ns2:_="">
    <xsd:import namespace="ee0c5ea0-3d8d-4e88-a08a-c8dfbc8b108f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c5ea0-3d8d-4e88-a08a-c8dfbc8b108f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8" ma:taxonomy="true" ma:internalName="j25543a5815d485da9a5e0773ad762e9" ma:taxonomyFieldName="GtProjectPhase" ma:displayName="Fase" ma:indexed="true" ma:readOnly="false" ma:fieldId="{325543a5-815d-485d-a9a5-e0773ad762e9}" ma:sspId="894765e1-a301-4a76-920a-deeea397f60e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87d7949-3b6e-498a-8d62-19a16d397b57}" ma:internalName="TaxCatchAll" ma:showField="CatchAllData" ma:web="ee0c5ea0-3d8d-4e88-a08a-c8dfbc8b1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87d7949-3b6e-498a-8d62-19a16d397b57}" ma:internalName="TaxCatchAllLabel" ma:readOnly="true" ma:showField="CatchAllDataLabel" ma:web="ee0c5ea0-3d8d-4e88-a08a-c8dfbc8b1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B8663-BE54-4766-88A5-A26602297DDE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e0c5ea0-3d8d-4e88-a08a-c8dfbc8b108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6D9C2B-FD8A-44B3-9CFD-6AD890A0C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c5ea0-3d8d-4e88-a08a-c8dfbc8b1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F52AF2-8C0F-4947-A838-9C21FC2FB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Virksomhetsbesøk</Template>
  <TotalTime>580</TotalTime>
  <Words>904</Words>
  <Application>Microsoft Office PowerPoint</Application>
  <PresentationFormat>Skjermfremvisning (4:3)</PresentationFormat>
  <Paragraphs>175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Virksomhetsbesøk</vt:lpstr>
      <vt:lpstr>Konseptfase eArkiv i virksomhetene Byarkivet og UKE </vt:lpstr>
      <vt:lpstr>PowerPoint-presentasjon</vt:lpstr>
      <vt:lpstr>Konseptfasen</vt:lpstr>
      <vt:lpstr>Innføring av eArkiv – Hva betyr det for virksomheten?</vt:lpstr>
      <vt:lpstr>Hvilke rammebetingelser er virksomhetene pålagt?</vt:lpstr>
      <vt:lpstr>Sentrale lover og forskrifter for arkiv og saksbehandling</vt:lpstr>
      <vt:lpstr>Hvilke arkiv behov har vi?</vt:lpstr>
      <vt:lpstr>Hvilke type arbeidsprosesser har vi?</vt:lpstr>
      <vt:lpstr>Hvilke effektiviseringsbehov har vi?</vt:lpstr>
      <vt:lpstr>Hvilke andre behov har vi?</vt:lpstr>
      <vt:lpstr>Effektmål ved anskaffelsen</vt:lpstr>
      <vt:lpstr>Tenkt eksempel på alternative konsepter og hvordan få oversikt over hva som skiller disse</vt:lpstr>
      <vt:lpstr>Tanker om ulike konsepter</vt:lpstr>
      <vt:lpstr>Takk for oss! Byarkivet og UKE 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Utrulling av sak-/arkiv-løsning Byarkivet og UKE</dc:title>
  <dc:creator>Inger-Mette Gustavsen</dc:creator>
  <cp:lastModifiedBy>Johnny Nyløvold</cp:lastModifiedBy>
  <cp:revision>93</cp:revision>
  <cp:lastPrinted>2015-09-10T08:29:45Z</cp:lastPrinted>
  <dcterms:created xsi:type="dcterms:W3CDTF">2016-02-16T07:01:12Z</dcterms:created>
  <dcterms:modified xsi:type="dcterms:W3CDTF">2017-01-19T11:29:31Z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0x010100293FDE3FCADA480B9A77BBDAD7DFA28C01006D3336F09B755348B4359A5AD6CCB449</vt:lpwstr>
  </property>
  <property fmtid="{D5CDD505-2E9C-101B-9397-08002B2CF9AE}" pid="3" name="GtProjectPhase">
    <vt:lpwstr>4;#Konsept|99e85650-33de-4af4-b8db-edffbc8a310b</vt:lpwstr>
  </property>
</Properties>
</file>