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</p:sldIdLst>
  <p:sldSz cx="12169775" cy="7021513"/>
  <p:notesSz cx="6797675" cy="9926638"/>
  <p:defaultTextStyle>
    <a:defPPr>
      <a:defRPr lang="nb-NO"/>
    </a:defPPr>
    <a:lvl1pPr marL="0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914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829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6743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5657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4572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3486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2400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91315" algn="l" defTabSz="109782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C4BD97"/>
    <a:srgbClr val="D7D5E1"/>
    <a:srgbClr val="6F6D96"/>
    <a:srgbClr val="3B4EAB"/>
    <a:srgbClr val="2633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8566" autoAdjust="0"/>
  </p:normalViewPr>
  <p:slideViewPr>
    <p:cSldViewPr>
      <p:cViewPr varScale="1">
        <p:scale>
          <a:sx n="114" d="100"/>
          <a:sy n="114" d="100"/>
        </p:scale>
        <p:origin x="444" y="96"/>
      </p:cViewPr>
      <p:guideLst>
        <p:guide orient="horz" pos="2212"/>
        <p:guide pos="38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2733" y="2181222"/>
            <a:ext cx="10344309" cy="1505074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5466" y="3978858"/>
            <a:ext cx="8518843" cy="17943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6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5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4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3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2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91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197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764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23087" y="281187"/>
            <a:ext cx="2738199" cy="599104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8489" y="281187"/>
            <a:ext cx="8011769" cy="599104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070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034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1328" y="4511974"/>
            <a:ext cx="10344309" cy="1394551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1328" y="2976018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9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8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67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56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457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34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24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9131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30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8489" y="1638355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86302" y="1638355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391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914" indent="0">
              <a:buNone/>
              <a:defRPr sz="2400" b="1"/>
            </a:lvl2pPr>
            <a:lvl3pPr marL="1097829" indent="0">
              <a:buNone/>
              <a:defRPr sz="2200" b="1"/>
            </a:lvl3pPr>
            <a:lvl4pPr marL="1646743" indent="0">
              <a:buNone/>
              <a:defRPr sz="1900" b="1"/>
            </a:lvl4pPr>
            <a:lvl5pPr marL="2195657" indent="0">
              <a:buNone/>
              <a:defRPr sz="1900" b="1"/>
            </a:lvl5pPr>
            <a:lvl6pPr marL="2744572" indent="0">
              <a:buNone/>
              <a:defRPr sz="1900" b="1"/>
            </a:lvl6pPr>
            <a:lvl7pPr marL="3293486" indent="0">
              <a:buNone/>
              <a:defRPr sz="1900" b="1"/>
            </a:lvl7pPr>
            <a:lvl8pPr marL="3842400" indent="0">
              <a:buNone/>
              <a:defRPr sz="1900" b="1"/>
            </a:lvl8pPr>
            <a:lvl9pPr marL="4391315" indent="0">
              <a:buNone/>
              <a:defRPr sz="19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8489" y="2226730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82080" y="1571714"/>
            <a:ext cx="5379210" cy="65501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914" indent="0">
              <a:buNone/>
              <a:defRPr sz="2400" b="1"/>
            </a:lvl2pPr>
            <a:lvl3pPr marL="1097829" indent="0">
              <a:buNone/>
              <a:defRPr sz="2200" b="1"/>
            </a:lvl3pPr>
            <a:lvl4pPr marL="1646743" indent="0">
              <a:buNone/>
              <a:defRPr sz="1900" b="1"/>
            </a:lvl4pPr>
            <a:lvl5pPr marL="2195657" indent="0">
              <a:buNone/>
              <a:defRPr sz="1900" b="1"/>
            </a:lvl5pPr>
            <a:lvl6pPr marL="2744572" indent="0">
              <a:buNone/>
              <a:defRPr sz="1900" b="1"/>
            </a:lvl6pPr>
            <a:lvl7pPr marL="3293486" indent="0">
              <a:buNone/>
              <a:defRPr sz="1900" b="1"/>
            </a:lvl7pPr>
            <a:lvl8pPr marL="3842400" indent="0">
              <a:buNone/>
              <a:defRPr sz="1900" b="1"/>
            </a:lvl8pPr>
            <a:lvl9pPr marL="4391315" indent="0">
              <a:buNone/>
              <a:defRPr sz="19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82080" y="2226730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844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9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04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8492" y="279560"/>
            <a:ext cx="4003772" cy="118975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58044" y="279562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8492" y="1469319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914" indent="0">
              <a:buNone/>
              <a:defRPr sz="1400"/>
            </a:lvl2pPr>
            <a:lvl3pPr marL="1097829" indent="0">
              <a:buNone/>
              <a:defRPr sz="1200"/>
            </a:lvl3pPr>
            <a:lvl4pPr marL="1646743" indent="0">
              <a:buNone/>
              <a:defRPr sz="1100"/>
            </a:lvl4pPr>
            <a:lvl5pPr marL="2195657" indent="0">
              <a:buNone/>
              <a:defRPr sz="1100"/>
            </a:lvl5pPr>
            <a:lvl6pPr marL="2744572" indent="0">
              <a:buNone/>
              <a:defRPr sz="1100"/>
            </a:lvl6pPr>
            <a:lvl7pPr marL="3293486" indent="0">
              <a:buNone/>
              <a:defRPr sz="1100"/>
            </a:lvl7pPr>
            <a:lvl8pPr marL="3842400" indent="0">
              <a:buNone/>
              <a:defRPr sz="1100"/>
            </a:lvl8pPr>
            <a:lvl9pPr marL="4391315" indent="0">
              <a:buNone/>
              <a:defRPr sz="11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83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5361" y="4915058"/>
            <a:ext cx="7301865" cy="58025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914" indent="0">
              <a:buNone/>
              <a:defRPr sz="3400"/>
            </a:lvl2pPr>
            <a:lvl3pPr marL="1097829" indent="0">
              <a:buNone/>
              <a:defRPr sz="2900"/>
            </a:lvl3pPr>
            <a:lvl4pPr marL="1646743" indent="0">
              <a:buNone/>
              <a:defRPr sz="2400"/>
            </a:lvl4pPr>
            <a:lvl5pPr marL="2195657" indent="0">
              <a:buNone/>
              <a:defRPr sz="2400"/>
            </a:lvl5pPr>
            <a:lvl6pPr marL="2744572" indent="0">
              <a:buNone/>
              <a:defRPr sz="2400"/>
            </a:lvl6pPr>
            <a:lvl7pPr marL="3293486" indent="0">
              <a:buNone/>
              <a:defRPr sz="2400"/>
            </a:lvl7pPr>
            <a:lvl8pPr marL="3842400" indent="0">
              <a:buNone/>
              <a:defRPr sz="2400"/>
            </a:lvl8pPr>
            <a:lvl9pPr marL="4391315" indent="0">
              <a:buNone/>
              <a:defRPr sz="24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5361" y="5495311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914" indent="0">
              <a:buNone/>
              <a:defRPr sz="1400"/>
            </a:lvl2pPr>
            <a:lvl3pPr marL="1097829" indent="0">
              <a:buNone/>
              <a:defRPr sz="1200"/>
            </a:lvl3pPr>
            <a:lvl4pPr marL="1646743" indent="0">
              <a:buNone/>
              <a:defRPr sz="1100"/>
            </a:lvl4pPr>
            <a:lvl5pPr marL="2195657" indent="0">
              <a:buNone/>
              <a:defRPr sz="1100"/>
            </a:lvl5pPr>
            <a:lvl6pPr marL="2744572" indent="0">
              <a:buNone/>
              <a:defRPr sz="1100"/>
            </a:lvl6pPr>
            <a:lvl7pPr marL="3293486" indent="0">
              <a:buNone/>
              <a:defRPr sz="1100"/>
            </a:lvl7pPr>
            <a:lvl8pPr marL="3842400" indent="0">
              <a:buNone/>
              <a:defRPr sz="1100"/>
            </a:lvl8pPr>
            <a:lvl9pPr marL="4391315" indent="0">
              <a:buNone/>
              <a:defRPr sz="11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262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3"/>
          </a:xfrm>
          <a:prstGeom prst="rect">
            <a:avLst/>
          </a:prstGeom>
        </p:spPr>
        <p:txBody>
          <a:bodyPr vert="horz" lIns="109783" tIns="54891" rIns="109783" bIns="54891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8489" y="1638355"/>
            <a:ext cx="10952798" cy="4633874"/>
          </a:xfrm>
          <a:prstGeom prst="rect">
            <a:avLst/>
          </a:prstGeom>
        </p:spPr>
        <p:txBody>
          <a:bodyPr vert="horz" lIns="109783" tIns="54891" rIns="109783" bIns="54891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8489" y="6507903"/>
            <a:ext cx="2839614" cy="373831"/>
          </a:xfrm>
          <a:prstGeom prst="rect">
            <a:avLst/>
          </a:prstGeom>
        </p:spPr>
        <p:txBody>
          <a:bodyPr vert="horz" lIns="109783" tIns="54891" rIns="109783" bIns="5489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526EB-844C-49DE-A702-811DE0A2851E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58007" y="6507903"/>
            <a:ext cx="3853762" cy="373831"/>
          </a:xfrm>
          <a:prstGeom prst="rect">
            <a:avLst/>
          </a:prstGeom>
        </p:spPr>
        <p:txBody>
          <a:bodyPr vert="horz" lIns="109783" tIns="54891" rIns="109783" bIns="5489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21672" y="6507903"/>
            <a:ext cx="2839614" cy="373831"/>
          </a:xfrm>
          <a:prstGeom prst="rect">
            <a:avLst/>
          </a:prstGeom>
        </p:spPr>
        <p:txBody>
          <a:bodyPr vert="horz" lIns="109783" tIns="54891" rIns="109783" bIns="5489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A54B-62C4-40EF-9C96-F8DE0A4888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396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7829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686" indent="-411686" algn="l" defTabSz="1097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986" indent="-343071" algn="l" defTabSz="1097829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2286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1200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0114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9029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7943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6857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5772" indent="-274457" algn="l" defTabSz="1097829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914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829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6743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5657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572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3486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2400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91315" algn="l" defTabSz="10978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e 44"/>
          <p:cNvGrpSpPr/>
          <p:nvPr/>
        </p:nvGrpSpPr>
        <p:grpSpPr>
          <a:xfrm>
            <a:off x="10109984" y="2804384"/>
            <a:ext cx="670850" cy="2260044"/>
            <a:chOff x="7596336" y="2054307"/>
            <a:chExt cx="504056" cy="1655560"/>
          </a:xfrm>
        </p:grpSpPr>
        <p:cxnSp>
          <p:nvCxnSpPr>
            <p:cNvPr id="122" name="Rett linje 121"/>
            <p:cNvCxnSpPr/>
            <p:nvPr/>
          </p:nvCxnSpPr>
          <p:spPr>
            <a:xfrm>
              <a:off x="7596336" y="3097799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Rett linje 122"/>
            <p:cNvCxnSpPr/>
            <p:nvPr/>
          </p:nvCxnSpPr>
          <p:spPr>
            <a:xfrm>
              <a:off x="7596336" y="3709867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Rett linje 125"/>
            <p:cNvCxnSpPr/>
            <p:nvPr/>
          </p:nvCxnSpPr>
          <p:spPr>
            <a:xfrm>
              <a:off x="7596336" y="2521735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Rett linje 126"/>
            <p:cNvCxnSpPr/>
            <p:nvPr/>
          </p:nvCxnSpPr>
          <p:spPr>
            <a:xfrm>
              <a:off x="7596336" y="2054307"/>
              <a:ext cx="0" cy="165556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e 43"/>
          <p:cNvGrpSpPr/>
          <p:nvPr/>
        </p:nvGrpSpPr>
        <p:grpSpPr>
          <a:xfrm>
            <a:off x="7618260" y="2823510"/>
            <a:ext cx="679209" cy="2997292"/>
            <a:chOff x="5789855" y="2068318"/>
            <a:chExt cx="510337" cy="2195620"/>
          </a:xfrm>
        </p:grpSpPr>
        <p:cxnSp>
          <p:nvCxnSpPr>
            <p:cNvPr id="116" name="Rett linje 115"/>
            <p:cNvCxnSpPr/>
            <p:nvPr/>
          </p:nvCxnSpPr>
          <p:spPr>
            <a:xfrm>
              <a:off x="5796136" y="3111810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Rett linje 116"/>
            <p:cNvCxnSpPr/>
            <p:nvPr/>
          </p:nvCxnSpPr>
          <p:spPr>
            <a:xfrm>
              <a:off x="5796136" y="3723878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ett linje 118"/>
            <p:cNvCxnSpPr/>
            <p:nvPr/>
          </p:nvCxnSpPr>
          <p:spPr>
            <a:xfrm>
              <a:off x="5789855" y="4263938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Rett linje 119"/>
            <p:cNvCxnSpPr/>
            <p:nvPr/>
          </p:nvCxnSpPr>
          <p:spPr>
            <a:xfrm>
              <a:off x="5796136" y="2535746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Rett linje 120"/>
            <p:cNvCxnSpPr/>
            <p:nvPr/>
          </p:nvCxnSpPr>
          <p:spPr>
            <a:xfrm>
              <a:off x="5796136" y="2068318"/>
              <a:ext cx="0" cy="219562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pe 42"/>
          <p:cNvGrpSpPr/>
          <p:nvPr/>
        </p:nvGrpSpPr>
        <p:grpSpPr>
          <a:xfrm>
            <a:off x="5247447" y="2823511"/>
            <a:ext cx="687395" cy="3783690"/>
            <a:chOff x="3942773" y="2068318"/>
            <a:chExt cx="516488" cy="2195620"/>
          </a:xfrm>
        </p:grpSpPr>
        <p:cxnSp>
          <p:nvCxnSpPr>
            <p:cNvPr id="110" name="Rett linje 109"/>
            <p:cNvCxnSpPr/>
            <p:nvPr/>
          </p:nvCxnSpPr>
          <p:spPr>
            <a:xfrm>
              <a:off x="3942773" y="3368350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ett linje 110"/>
            <p:cNvCxnSpPr/>
            <p:nvPr/>
          </p:nvCxnSpPr>
          <p:spPr>
            <a:xfrm>
              <a:off x="3955205" y="3810830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tt linje 112"/>
            <p:cNvCxnSpPr/>
            <p:nvPr/>
          </p:nvCxnSpPr>
          <p:spPr>
            <a:xfrm>
              <a:off x="3948924" y="4263938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Rett linje 113"/>
            <p:cNvCxnSpPr/>
            <p:nvPr/>
          </p:nvCxnSpPr>
          <p:spPr>
            <a:xfrm>
              <a:off x="3948924" y="2894931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Rett linje 114"/>
            <p:cNvCxnSpPr/>
            <p:nvPr/>
          </p:nvCxnSpPr>
          <p:spPr>
            <a:xfrm>
              <a:off x="3955205" y="2068318"/>
              <a:ext cx="0" cy="219562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e 27"/>
          <p:cNvGrpSpPr/>
          <p:nvPr/>
        </p:nvGrpSpPr>
        <p:grpSpPr>
          <a:xfrm>
            <a:off x="2913952" y="2823510"/>
            <a:ext cx="670850" cy="3783691"/>
            <a:chOff x="2189455" y="2068318"/>
            <a:chExt cx="504056" cy="2771684"/>
          </a:xfrm>
        </p:grpSpPr>
        <p:cxnSp>
          <p:nvCxnSpPr>
            <p:cNvPr id="73" name="Rett linje 72"/>
            <p:cNvCxnSpPr/>
            <p:nvPr/>
          </p:nvCxnSpPr>
          <p:spPr>
            <a:xfrm>
              <a:off x="2189455" y="3111810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Rett linje 73"/>
            <p:cNvCxnSpPr/>
            <p:nvPr/>
          </p:nvCxnSpPr>
          <p:spPr>
            <a:xfrm>
              <a:off x="2189455" y="3723878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ett linje 76"/>
            <p:cNvCxnSpPr/>
            <p:nvPr/>
          </p:nvCxnSpPr>
          <p:spPr>
            <a:xfrm>
              <a:off x="2189455" y="4840002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ett linje 77"/>
            <p:cNvCxnSpPr/>
            <p:nvPr/>
          </p:nvCxnSpPr>
          <p:spPr>
            <a:xfrm>
              <a:off x="2189455" y="4263938"/>
              <a:ext cx="49777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ett linje 78"/>
            <p:cNvCxnSpPr/>
            <p:nvPr/>
          </p:nvCxnSpPr>
          <p:spPr>
            <a:xfrm>
              <a:off x="2189455" y="2535746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ett linje 79"/>
            <p:cNvCxnSpPr/>
            <p:nvPr/>
          </p:nvCxnSpPr>
          <p:spPr>
            <a:xfrm>
              <a:off x="2189455" y="2068318"/>
              <a:ext cx="0" cy="27716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e 26"/>
          <p:cNvGrpSpPr/>
          <p:nvPr/>
        </p:nvGrpSpPr>
        <p:grpSpPr>
          <a:xfrm>
            <a:off x="526420" y="2823511"/>
            <a:ext cx="670850" cy="2260044"/>
            <a:chOff x="395536" y="2068318"/>
            <a:chExt cx="504056" cy="1655560"/>
          </a:xfrm>
        </p:grpSpPr>
        <p:cxnSp>
          <p:nvCxnSpPr>
            <p:cNvPr id="67" name="Rett linje 66"/>
            <p:cNvCxnSpPr/>
            <p:nvPr/>
          </p:nvCxnSpPr>
          <p:spPr>
            <a:xfrm>
              <a:off x="395536" y="3111810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ett linje 67"/>
            <p:cNvCxnSpPr/>
            <p:nvPr/>
          </p:nvCxnSpPr>
          <p:spPr>
            <a:xfrm>
              <a:off x="395536" y="3723878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/>
            <p:cNvCxnSpPr/>
            <p:nvPr/>
          </p:nvCxnSpPr>
          <p:spPr>
            <a:xfrm>
              <a:off x="395536" y="2535746"/>
              <a:ext cx="50405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ett linje 60"/>
            <p:cNvCxnSpPr/>
            <p:nvPr/>
          </p:nvCxnSpPr>
          <p:spPr>
            <a:xfrm>
              <a:off x="395536" y="2068318"/>
              <a:ext cx="0" cy="165556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/>
          <p:cNvGrpSpPr/>
          <p:nvPr/>
        </p:nvGrpSpPr>
        <p:grpSpPr>
          <a:xfrm>
            <a:off x="1355822" y="758361"/>
            <a:ext cx="9623077" cy="2064296"/>
            <a:chOff x="1018724" y="555526"/>
            <a:chExt cx="7230488" cy="1512168"/>
          </a:xfrm>
        </p:grpSpPr>
        <p:cxnSp>
          <p:nvCxnSpPr>
            <p:cNvPr id="35" name="Rett linje 34"/>
            <p:cNvCxnSpPr/>
            <p:nvPr/>
          </p:nvCxnSpPr>
          <p:spPr>
            <a:xfrm flipH="1">
              <a:off x="4197233" y="1333353"/>
              <a:ext cx="87045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tt linje 35"/>
            <p:cNvCxnSpPr/>
            <p:nvPr/>
          </p:nvCxnSpPr>
          <p:spPr>
            <a:xfrm flipH="1">
              <a:off x="4277609" y="854357"/>
              <a:ext cx="87045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tt linje 36"/>
            <p:cNvCxnSpPr/>
            <p:nvPr/>
          </p:nvCxnSpPr>
          <p:spPr>
            <a:xfrm>
              <a:off x="6443937" y="1636896"/>
              <a:ext cx="0" cy="36779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tt linje 37"/>
            <p:cNvCxnSpPr/>
            <p:nvPr/>
          </p:nvCxnSpPr>
          <p:spPr>
            <a:xfrm>
              <a:off x="2843808" y="1636385"/>
              <a:ext cx="0" cy="4313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tt linje 38"/>
            <p:cNvCxnSpPr/>
            <p:nvPr/>
          </p:nvCxnSpPr>
          <p:spPr>
            <a:xfrm flipH="1">
              <a:off x="8249211" y="1635646"/>
              <a:ext cx="1" cy="43204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tt linje 39"/>
            <p:cNvCxnSpPr/>
            <p:nvPr/>
          </p:nvCxnSpPr>
          <p:spPr>
            <a:xfrm>
              <a:off x="1028062" y="1636895"/>
              <a:ext cx="0" cy="4307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tt linje 40"/>
            <p:cNvCxnSpPr/>
            <p:nvPr/>
          </p:nvCxnSpPr>
          <p:spPr>
            <a:xfrm flipH="1">
              <a:off x="4628371" y="555526"/>
              <a:ext cx="1" cy="14041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tt linje 41"/>
            <p:cNvCxnSpPr/>
            <p:nvPr/>
          </p:nvCxnSpPr>
          <p:spPr>
            <a:xfrm flipH="1">
              <a:off x="1018724" y="1635646"/>
              <a:ext cx="7230486" cy="74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e 7"/>
          <p:cNvGrpSpPr/>
          <p:nvPr/>
        </p:nvGrpSpPr>
        <p:grpSpPr>
          <a:xfrm>
            <a:off x="334749" y="2331160"/>
            <a:ext cx="11691949" cy="688098"/>
            <a:chOff x="251520" y="1707654"/>
            <a:chExt cx="8784976" cy="504056"/>
          </a:xfrm>
        </p:grpSpPr>
        <p:sp>
          <p:nvSpPr>
            <p:cNvPr id="2" name="Avrundet rektangel 1"/>
            <p:cNvSpPr/>
            <p:nvPr/>
          </p:nvSpPr>
          <p:spPr>
            <a:xfrm>
              <a:off x="251520" y="1707654"/>
              <a:ext cx="1615455" cy="504056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100" b="1" dirty="0"/>
                <a:t>Virksomhetsdialog</a:t>
              </a:r>
              <a:r>
                <a:rPr lang="nb-NO" sz="1100" dirty="0"/>
                <a:t/>
              </a:r>
              <a:br>
                <a:rPr lang="nb-NO" sz="1100" dirty="0"/>
              </a:br>
              <a:r>
                <a:rPr lang="nb-NO" sz="1100" dirty="0"/>
                <a:t>Birgit Aakre</a:t>
              </a:r>
            </a:p>
          </p:txBody>
        </p:sp>
        <p:sp>
          <p:nvSpPr>
            <p:cNvPr id="63" name="Rektangel 62"/>
            <p:cNvSpPr/>
            <p:nvPr/>
          </p:nvSpPr>
          <p:spPr>
            <a:xfrm>
              <a:off x="7421045" y="1707654"/>
              <a:ext cx="1615451" cy="504056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Basistjenester</a:t>
              </a:r>
              <a:br>
                <a:rPr lang="nb-NO" sz="1100" b="1" dirty="0"/>
              </a:br>
              <a:r>
                <a:rPr lang="nb-NO" sz="1100" dirty="0"/>
                <a:t>Tor Fjellstad</a:t>
              </a:r>
            </a:p>
          </p:txBody>
        </p:sp>
        <p:sp>
          <p:nvSpPr>
            <p:cNvPr id="75" name="Rektangel 74"/>
            <p:cNvSpPr/>
            <p:nvPr/>
          </p:nvSpPr>
          <p:spPr>
            <a:xfrm>
              <a:off x="5620845" y="1707654"/>
              <a:ext cx="1615451" cy="504056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Konsernservice</a:t>
              </a:r>
              <a:br>
                <a:rPr lang="nb-NO" sz="1100" b="1" dirty="0"/>
              </a:br>
              <a:r>
                <a:rPr lang="nb-NO" sz="1100" dirty="0"/>
                <a:t>Gunnar Wedde</a:t>
              </a:r>
            </a:p>
          </p:txBody>
        </p:sp>
        <p:sp>
          <p:nvSpPr>
            <p:cNvPr id="76" name="Rektangel 75"/>
            <p:cNvSpPr/>
            <p:nvPr/>
          </p:nvSpPr>
          <p:spPr>
            <a:xfrm>
              <a:off x="2041391" y="1707654"/>
              <a:ext cx="1615451" cy="504056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Tjenesteutvikling</a:t>
              </a:r>
              <a:br>
                <a:rPr lang="nb-NO" sz="1100" b="1" dirty="0"/>
              </a:br>
              <a:r>
                <a:rPr lang="nb-NO" sz="1100" dirty="0"/>
                <a:t>Maria T. Sanna (</a:t>
              </a:r>
              <a:r>
                <a:rPr lang="nb-NO" sz="1100" dirty="0" err="1"/>
                <a:t>fung</a:t>
              </a:r>
              <a:r>
                <a:rPr lang="nb-NO" sz="1100" dirty="0"/>
                <a:t>.)</a:t>
              </a:r>
            </a:p>
          </p:txBody>
        </p:sp>
        <p:sp>
          <p:nvSpPr>
            <p:cNvPr id="82" name="Rektangel 81"/>
            <p:cNvSpPr/>
            <p:nvPr/>
          </p:nvSpPr>
          <p:spPr>
            <a:xfrm>
              <a:off x="3820647" y="1707654"/>
              <a:ext cx="1615451" cy="504056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Plattform og leveranse</a:t>
              </a:r>
              <a:br>
                <a:rPr lang="nb-NO" sz="1100" b="1" dirty="0"/>
              </a:br>
              <a:r>
                <a:rPr lang="nb-NO" sz="1100" dirty="0" smtClean="0"/>
                <a:t>Henriette Dan Solberg</a:t>
              </a:r>
            </a:p>
          </p:txBody>
        </p:sp>
      </p:grpSp>
      <p:grpSp>
        <p:nvGrpSpPr>
          <p:cNvPr id="3" name="Gruppe 2"/>
          <p:cNvGrpSpPr/>
          <p:nvPr/>
        </p:nvGrpSpPr>
        <p:grpSpPr>
          <a:xfrm>
            <a:off x="718095" y="3117556"/>
            <a:ext cx="1791569" cy="2290334"/>
            <a:chOff x="539554" y="2283718"/>
            <a:chExt cx="1346130" cy="167774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3" name="Rektangel 82"/>
            <p:cNvSpPr/>
            <p:nvPr/>
          </p:nvSpPr>
          <p:spPr>
            <a:xfrm>
              <a:off x="539554" y="2283718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Løsningssalg</a:t>
              </a:r>
              <a:br>
                <a:rPr lang="nb-NO" sz="1100" b="1" dirty="0"/>
              </a:br>
              <a:r>
                <a:rPr lang="nb-NO" sz="1100" dirty="0" smtClean="0"/>
                <a:t>Terje Ellingsen</a:t>
              </a:r>
              <a:endParaRPr lang="nb-NO" sz="1100" dirty="0"/>
            </a:p>
          </p:txBody>
        </p:sp>
        <p:sp>
          <p:nvSpPr>
            <p:cNvPr id="85" name="Rektangel 84"/>
            <p:cNvSpPr/>
            <p:nvPr/>
          </p:nvSpPr>
          <p:spPr>
            <a:xfrm>
              <a:off x="543970" y="2889317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 smtClean="0"/>
                <a:t>Virksomhetsutvikling</a:t>
              </a:r>
              <a:r>
                <a:rPr lang="nb-NO" sz="1100" b="1" dirty="0"/>
                <a:t/>
              </a:r>
              <a:br>
                <a:rPr lang="nb-NO" sz="1100" b="1" dirty="0"/>
              </a:br>
              <a:r>
                <a:rPr lang="nb-NO" sz="1100" dirty="0"/>
                <a:t>Lars Terje </a:t>
              </a:r>
              <a:r>
                <a:rPr lang="nb-NO" sz="1100" dirty="0" smtClean="0"/>
                <a:t>Pedersen</a:t>
              </a:r>
              <a:endParaRPr lang="nb-NO" sz="1100" dirty="0"/>
            </a:p>
          </p:txBody>
        </p:sp>
        <p:sp>
          <p:nvSpPr>
            <p:cNvPr id="91" name="Rektangel 90"/>
            <p:cNvSpPr/>
            <p:nvPr/>
          </p:nvSpPr>
          <p:spPr>
            <a:xfrm>
              <a:off x="558263" y="3457411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 smtClean="0"/>
                <a:t>Grafisk og </a:t>
              </a:r>
              <a:r>
                <a:rPr lang="nb-NO" sz="1100" b="1" dirty="0" err="1" smtClean="0"/>
                <a:t>innholdsdesign</a:t>
              </a:r>
              <a:endParaRPr lang="nb-NO" sz="1100" b="1" dirty="0"/>
            </a:p>
            <a:p>
              <a:pPr lvl="0" algn="ctr"/>
              <a:r>
                <a:rPr lang="nb-NO" sz="1100" dirty="0"/>
                <a:t>Mette Kathrine Pedersen</a:t>
              </a:r>
            </a:p>
          </p:txBody>
        </p:sp>
      </p:grpSp>
      <p:grpSp>
        <p:nvGrpSpPr>
          <p:cNvPr id="4" name="Gruppe 3"/>
          <p:cNvGrpSpPr/>
          <p:nvPr/>
        </p:nvGrpSpPr>
        <p:grpSpPr>
          <a:xfrm>
            <a:off x="3100223" y="3117557"/>
            <a:ext cx="1766674" cy="3833693"/>
            <a:chOff x="2329412" y="2283718"/>
            <a:chExt cx="1327425" cy="280831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2" name="Rektangel 91"/>
            <p:cNvSpPr/>
            <p:nvPr/>
          </p:nvSpPr>
          <p:spPr>
            <a:xfrm>
              <a:off x="2329416" y="2283718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Program og prosjekt</a:t>
              </a:r>
              <a:br>
                <a:rPr lang="nb-NO" sz="1100" b="1" dirty="0"/>
              </a:br>
              <a:r>
                <a:rPr lang="nb-NO" sz="1100" dirty="0"/>
                <a:t>Marit Erlandsen</a:t>
              </a:r>
            </a:p>
          </p:txBody>
        </p:sp>
        <p:sp>
          <p:nvSpPr>
            <p:cNvPr id="93" name="Rektangel 92"/>
            <p:cNvSpPr/>
            <p:nvPr/>
          </p:nvSpPr>
          <p:spPr>
            <a:xfrm>
              <a:off x="2329414" y="2859782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Tjenester og marked</a:t>
              </a:r>
              <a:br>
                <a:rPr lang="nb-NO" sz="1100" b="1" dirty="0"/>
              </a:br>
              <a:r>
                <a:rPr lang="nb-NO" sz="1100" dirty="0"/>
                <a:t>Jonas </a:t>
              </a:r>
              <a:r>
                <a:rPr lang="nb-NO" sz="1100" dirty="0" err="1"/>
                <a:t>Gjendemsjø</a:t>
              </a:r>
              <a:r>
                <a:rPr lang="nb-NO" sz="1100" dirty="0"/>
                <a:t> (</a:t>
              </a:r>
              <a:r>
                <a:rPr lang="nb-NO" sz="1100" dirty="0" err="1"/>
                <a:t>fung</a:t>
              </a:r>
              <a:r>
                <a:rPr lang="nb-NO" sz="1100" dirty="0"/>
                <a:t>.)</a:t>
              </a:r>
            </a:p>
          </p:txBody>
        </p:sp>
        <p:sp>
          <p:nvSpPr>
            <p:cNvPr id="94" name="Rektangel 93"/>
            <p:cNvSpPr/>
            <p:nvPr/>
          </p:nvSpPr>
          <p:spPr>
            <a:xfrm>
              <a:off x="2329413" y="3435846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Interaksjonsdesign, arkitektur og systemutvikling</a:t>
              </a:r>
              <a:br>
                <a:rPr lang="nb-NO" sz="1100" b="1" dirty="0"/>
              </a:br>
              <a:r>
                <a:rPr lang="nb-NO" sz="1100" dirty="0" smtClean="0"/>
                <a:t>Frederik Tønnesen</a:t>
              </a:r>
              <a:endParaRPr lang="nb-NO" sz="1100" dirty="0"/>
            </a:p>
          </p:txBody>
        </p:sp>
        <p:sp>
          <p:nvSpPr>
            <p:cNvPr id="95" name="Rektangel 94"/>
            <p:cNvSpPr/>
            <p:nvPr/>
          </p:nvSpPr>
          <p:spPr>
            <a:xfrm>
              <a:off x="2329416" y="4011910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IM, IS og analyse</a:t>
              </a:r>
              <a:br>
                <a:rPr lang="nb-NO" sz="1100" b="1" dirty="0"/>
              </a:br>
              <a:r>
                <a:rPr lang="nb-NO" sz="1100" dirty="0"/>
                <a:t>Conni Nielsen (</a:t>
              </a:r>
              <a:r>
                <a:rPr lang="nb-NO" sz="1100" dirty="0" err="1"/>
                <a:t>fung</a:t>
              </a:r>
              <a:r>
                <a:rPr lang="nb-NO" sz="1100" dirty="0"/>
                <a:t>.)</a:t>
              </a:r>
            </a:p>
          </p:txBody>
        </p:sp>
        <p:sp>
          <p:nvSpPr>
            <p:cNvPr id="96" name="Rektangel 95"/>
            <p:cNvSpPr/>
            <p:nvPr/>
          </p:nvSpPr>
          <p:spPr>
            <a:xfrm>
              <a:off x="2329412" y="4587974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Tjenesteforvaltning</a:t>
              </a:r>
              <a:br>
                <a:rPr lang="nb-NO" sz="1100" b="1" dirty="0"/>
              </a:br>
              <a:r>
                <a:rPr lang="nb-NO" sz="1100" dirty="0"/>
                <a:t>Kari Hove</a:t>
              </a:r>
            </a:p>
          </p:txBody>
        </p:sp>
      </p:grpSp>
      <p:grpSp>
        <p:nvGrpSpPr>
          <p:cNvPr id="5" name="Gruppe 4"/>
          <p:cNvGrpSpPr/>
          <p:nvPr/>
        </p:nvGrpSpPr>
        <p:grpSpPr>
          <a:xfrm>
            <a:off x="5456737" y="3903956"/>
            <a:ext cx="1766672" cy="3047294"/>
            <a:chOff x="4112766" y="2283718"/>
            <a:chExt cx="1327424" cy="223224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97" name="Rektangel 96"/>
            <p:cNvSpPr/>
            <p:nvPr/>
          </p:nvSpPr>
          <p:spPr>
            <a:xfrm>
              <a:off x="4112769" y="2283718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Løsningsekspertise og 3. linjesupport</a:t>
              </a:r>
              <a:br>
                <a:rPr lang="nb-NO" sz="1100" b="1" dirty="0"/>
              </a:br>
              <a:r>
                <a:rPr lang="nb-NO" sz="1100" dirty="0"/>
                <a:t>Tina Frigård</a:t>
              </a:r>
            </a:p>
          </p:txBody>
        </p:sp>
        <p:sp>
          <p:nvSpPr>
            <p:cNvPr id="98" name="Rektangel 97"/>
            <p:cNvSpPr/>
            <p:nvPr/>
          </p:nvSpPr>
          <p:spPr>
            <a:xfrm>
              <a:off x="4112768" y="2859782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Leveranse – </a:t>
              </a:r>
              <a:r>
                <a:rPr lang="nb-NO" sz="1100" b="1" dirty="0" smtClean="0"/>
                <a:t>lønns- </a:t>
              </a:r>
              <a:r>
                <a:rPr lang="nb-NO" sz="1100" b="1" dirty="0"/>
                <a:t>og regnskapstjenester</a:t>
              </a:r>
              <a:br>
                <a:rPr lang="nb-NO" sz="1100" b="1" dirty="0"/>
              </a:br>
              <a:r>
                <a:rPr lang="nb-NO" sz="1100" dirty="0" smtClean="0"/>
                <a:t>Terje Tolcsiner</a:t>
              </a:r>
              <a:endParaRPr lang="nb-NO" sz="1100" dirty="0"/>
            </a:p>
          </p:txBody>
        </p:sp>
        <p:sp>
          <p:nvSpPr>
            <p:cNvPr id="99" name="Rektangel 98"/>
            <p:cNvSpPr/>
            <p:nvPr/>
          </p:nvSpPr>
          <p:spPr>
            <a:xfrm>
              <a:off x="4112766" y="3435846"/>
              <a:ext cx="1327424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Operativ </a:t>
              </a:r>
              <a:r>
                <a:rPr lang="nb-NO" sz="1100" b="1" dirty="0" err="1"/>
                <a:t>sourcing</a:t>
              </a:r>
              <a:r>
                <a:rPr lang="nb-NO" sz="1100" b="1" dirty="0"/>
                <a:t> og plattformforvaltning -miljø </a:t>
              </a:r>
            </a:p>
            <a:p>
              <a:pPr lvl="0" algn="ctr"/>
              <a:r>
                <a:rPr lang="nb-NO" sz="1100" dirty="0"/>
                <a:t>Espen Jørgensen </a:t>
              </a:r>
              <a:r>
                <a:rPr lang="nb-NO" sz="1100" dirty="0" err="1"/>
                <a:t>Flereng</a:t>
              </a:r>
              <a:endParaRPr lang="nb-NO" sz="1100" dirty="0"/>
            </a:p>
          </p:txBody>
        </p:sp>
        <p:sp>
          <p:nvSpPr>
            <p:cNvPr id="100" name="Rektangel 99"/>
            <p:cNvSpPr/>
            <p:nvPr/>
          </p:nvSpPr>
          <p:spPr>
            <a:xfrm>
              <a:off x="4112769" y="4011910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 smtClean="0"/>
                <a:t>Plattformforvaltning- systemutvikling</a:t>
              </a:r>
              <a:r>
                <a:rPr lang="nb-NO" sz="1100" b="1" dirty="0"/>
                <a:t/>
              </a:r>
              <a:br>
                <a:rPr lang="nb-NO" sz="1100" b="1" dirty="0"/>
              </a:br>
              <a:r>
                <a:rPr lang="nb-NO" sz="1100" dirty="0"/>
                <a:t>Øystein Haga</a:t>
              </a:r>
            </a:p>
          </p:txBody>
        </p:sp>
      </p:grpSp>
      <p:grpSp>
        <p:nvGrpSpPr>
          <p:cNvPr id="6" name="Gruppe 5"/>
          <p:cNvGrpSpPr/>
          <p:nvPr/>
        </p:nvGrpSpPr>
        <p:grpSpPr>
          <a:xfrm>
            <a:off x="7864132" y="3117557"/>
            <a:ext cx="1766677" cy="3047293"/>
            <a:chOff x="5908869" y="2283718"/>
            <a:chExt cx="1327427" cy="2232247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2" name="Avrundet rektangel 101"/>
            <p:cNvSpPr/>
            <p:nvPr/>
          </p:nvSpPr>
          <p:spPr>
            <a:xfrm>
              <a:off x="5908875" y="2283718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Konkurranse-gjennomføring</a:t>
              </a:r>
              <a:br>
                <a:rPr lang="nb-NO" sz="1100" b="1" dirty="0"/>
              </a:br>
              <a:r>
                <a:rPr lang="nb-NO" sz="1100" dirty="0"/>
                <a:t>André J. Frank</a:t>
              </a:r>
            </a:p>
          </p:txBody>
        </p:sp>
        <p:sp>
          <p:nvSpPr>
            <p:cNvPr id="103" name="Rektangel 102"/>
            <p:cNvSpPr/>
            <p:nvPr/>
          </p:nvSpPr>
          <p:spPr>
            <a:xfrm>
              <a:off x="5908873" y="2859782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Strategisk sourcing og avtaleforvaltning</a:t>
              </a:r>
              <a:br>
                <a:rPr lang="nb-NO" sz="1100" b="1" dirty="0"/>
              </a:br>
              <a:r>
                <a:rPr lang="nb-NO" sz="1100" dirty="0"/>
                <a:t>Ola Hope</a:t>
              </a:r>
            </a:p>
          </p:txBody>
        </p:sp>
        <p:sp>
          <p:nvSpPr>
            <p:cNvPr id="105" name="Rektangel 104"/>
            <p:cNvSpPr/>
            <p:nvPr/>
          </p:nvSpPr>
          <p:spPr>
            <a:xfrm>
              <a:off x="5908873" y="3435845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Samfunnsansvar</a:t>
              </a:r>
              <a:br>
                <a:rPr lang="nb-NO" sz="1100" b="1" dirty="0"/>
              </a:br>
              <a:r>
                <a:rPr lang="nb-NO" sz="1100" dirty="0"/>
                <a:t>Espen Nicolaysen</a:t>
              </a:r>
            </a:p>
          </p:txBody>
        </p:sp>
        <p:sp>
          <p:nvSpPr>
            <p:cNvPr id="106" name="Rektangel 105"/>
            <p:cNvSpPr/>
            <p:nvPr/>
          </p:nvSpPr>
          <p:spPr>
            <a:xfrm>
              <a:off x="5908869" y="4011909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Juridisk rådgivning</a:t>
              </a:r>
              <a:br>
                <a:rPr lang="nb-NO" sz="1100" b="1" dirty="0"/>
              </a:br>
              <a:r>
                <a:rPr lang="nb-NO" sz="1100" dirty="0"/>
                <a:t>Gro B. Andersen</a:t>
              </a:r>
            </a:p>
          </p:txBody>
        </p:sp>
      </p:grpSp>
      <p:grpSp>
        <p:nvGrpSpPr>
          <p:cNvPr id="7" name="Gruppe 6"/>
          <p:cNvGrpSpPr/>
          <p:nvPr/>
        </p:nvGrpSpPr>
        <p:grpSpPr>
          <a:xfrm>
            <a:off x="10260025" y="3117558"/>
            <a:ext cx="1766672" cy="2260896"/>
            <a:chOff x="7709072" y="2283718"/>
            <a:chExt cx="1327424" cy="165618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7" name="Rektangel 106"/>
            <p:cNvSpPr/>
            <p:nvPr/>
          </p:nvSpPr>
          <p:spPr>
            <a:xfrm>
              <a:off x="7709075" y="2283718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Kontaktsenter</a:t>
              </a:r>
              <a:br>
                <a:rPr lang="nb-NO" sz="1100" b="1" dirty="0"/>
              </a:br>
              <a:r>
                <a:rPr lang="nb-NO" sz="1100" dirty="0"/>
                <a:t>Wenche Kristoffersen</a:t>
              </a:r>
            </a:p>
          </p:txBody>
        </p:sp>
        <p:sp>
          <p:nvSpPr>
            <p:cNvPr id="108" name="Rektangel 107"/>
            <p:cNvSpPr/>
            <p:nvPr/>
          </p:nvSpPr>
          <p:spPr>
            <a:xfrm>
              <a:off x="7709073" y="2859782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Fakturabehandling</a:t>
              </a:r>
              <a:br>
                <a:rPr lang="nb-NO" sz="1100" b="1" dirty="0"/>
              </a:br>
              <a:r>
                <a:rPr lang="nb-NO" sz="1100" dirty="0"/>
                <a:t>Ingeborg Alm</a:t>
              </a:r>
            </a:p>
          </p:txBody>
        </p:sp>
        <p:sp>
          <p:nvSpPr>
            <p:cNvPr id="109" name="Rektangel 108"/>
            <p:cNvSpPr/>
            <p:nvPr/>
          </p:nvSpPr>
          <p:spPr>
            <a:xfrm>
              <a:off x="7709072" y="3435846"/>
              <a:ext cx="1327421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Oppgjør, kontroll og avstemming</a:t>
              </a:r>
              <a:br>
                <a:rPr lang="nb-NO" sz="1100" b="1" dirty="0"/>
              </a:br>
              <a:r>
                <a:rPr lang="nb-NO" sz="1100" dirty="0"/>
                <a:t>Janne Kittelsen</a:t>
              </a:r>
            </a:p>
          </p:txBody>
        </p:sp>
      </p:grpSp>
      <p:sp>
        <p:nvSpPr>
          <p:cNvPr id="29" name="Avrundet rektangel 28"/>
          <p:cNvSpPr/>
          <p:nvPr/>
        </p:nvSpPr>
        <p:spPr>
          <a:xfrm>
            <a:off x="5084910" y="70264"/>
            <a:ext cx="2150008" cy="68809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83" tIns="54891" rIns="109783" bIns="54891" spcCol="0" rtlCol="0" anchor="ctr"/>
          <a:lstStyle/>
          <a:p>
            <a:pPr lvl="0" algn="ctr"/>
            <a:r>
              <a:rPr lang="nb-NO" sz="1100" b="1" dirty="0"/>
              <a:t>Ledelse og strategi</a:t>
            </a:r>
            <a:br>
              <a:rPr lang="nb-NO" sz="1100" b="1" dirty="0"/>
            </a:br>
            <a:r>
              <a:rPr lang="nb-NO" sz="1100" dirty="0" smtClean="0"/>
              <a:t>Bjørn Marthinsen (</a:t>
            </a:r>
            <a:r>
              <a:rPr lang="nb-NO" sz="1100" dirty="0" err="1" smtClean="0"/>
              <a:t>fung</a:t>
            </a:r>
            <a:r>
              <a:rPr lang="nb-NO" sz="1100" dirty="0" smtClean="0"/>
              <a:t>.)</a:t>
            </a:r>
            <a:endParaRPr lang="nb-NO" sz="1100" dirty="0"/>
          </a:p>
        </p:txBody>
      </p:sp>
      <p:grpSp>
        <p:nvGrpSpPr>
          <p:cNvPr id="9" name="Gruppe 8"/>
          <p:cNvGrpSpPr/>
          <p:nvPr/>
        </p:nvGrpSpPr>
        <p:grpSpPr>
          <a:xfrm>
            <a:off x="3880668" y="871764"/>
            <a:ext cx="4600111" cy="1277898"/>
            <a:chOff x="2915816" y="638597"/>
            <a:chExt cx="3456384" cy="93610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0" name="Rektangel 29"/>
            <p:cNvSpPr/>
            <p:nvPr/>
          </p:nvSpPr>
          <p:spPr>
            <a:xfrm>
              <a:off x="2915816" y="638597"/>
              <a:ext cx="1543445" cy="4085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Etatsservice</a:t>
              </a:r>
              <a:br>
                <a:rPr lang="nb-NO" sz="1100" b="1" dirty="0"/>
              </a:br>
              <a:r>
                <a:rPr lang="nb-NO" sz="1100" dirty="0"/>
                <a:t>Mavela Gonilovic</a:t>
              </a:r>
            </a:p>
          </p:txBody>
        </p:sp>
        <p:sp>
          <p:nvSpPr>
            <p:cNvPr id="31" name="Rektangel 30"/>
            <p:cNvSpPr/>
            <p:nvPr/>
          </p:nvSpPr>
          <p:spPr>
            <a:xfrm>
              <a:off x="4828755" y="638597"/>
              <a:ext cx="1543445" cy="4085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HR og etatskommunikasjon</a:t>
              </a:r>
              <a:br>
                <a:rPr lang="nb-NO" sz="1100" b="1" dirty="0"/>
              </a:br>
              <a:r>
                <a:rPr lang="nb-NO" sz="1100" dirty="0" smtClean="0"/>
                <a:t>Birgit Aakre (</a:t>
              </a:r>
              <a:r>
                <a:rPr lang="nb-NO" sz="1100" dirty="0" err="1" smtClean="0"/>
                <a:t>fung</a:t>
              </a:r>
              <a:r>
                <a:rPr lang="nb-NO" sz="1100" dirty="0" smtClean="0"/>
                <a:t>.)</a:t>
              </a:r>
              <a:endParaRPr lang="nb-NO" sz="1100" dirty="0"/>
            </a:p>
          </p:txBody>
        </p:sp>
        <p:sp>
          <p:nvSpPr>
            <p:cNvPr id="32" name="Rektangel 31"/>
            <p:cNvSpPr/>
            <p:nvPr/>
          </p:nvSpPr>
          <p:spPr>
            <a:xfrm>
              <a:off x="2915816" y="1166106"/>
              <a:ext cx="1543445" cy="4085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Porteføljestyring</a:t>
              </a:r>
              <a:br>
                <a:rPr lang="nb-NO" sz="1100" b="1" dirty="0"/>
              </a:br>
              <a:r>
                <a:rPr lang="nb-NO" sz="1100" dirty="0"/>
                <a:t>Jon Øgar</a:t>
              </a:r>
            </a:p>
          </p:txBody>
        </p:sp>
        <p:sp>
          <p:nvSpPr>
            <p:cNvPr id="33" name="Rektangel 32"/>
            <p:cNvSpPr/>
            <p:nvPr/>
          </p:nvSpPr>
          <p:spPr>
            <a:xfrm>
              <a:off x="4828755" y="1166106"/>
              <a:ext cx="1543445" cy="4085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Økonomi</a:t>
              </a:r>
              <a:br>
                <a:rPr lang="nb-NO" sz="1100" b="1" dirty="0"/>
              </a:br>
              <a:r>
                <a:rPr lang="nb-NO" sz="1100" dirty="0"/>
                <a:t>Vibeke Rise</a:t>
              </a:r>
            </a:p>
          </p:txBody>
        </p:sp>
      </p:grpSp>
      <p:cxnSp>
        <p:nvCxnSpPr>
          <p:cNvPr id="88" name="Rett linje 87"/>
          <p:cNvCxnSpPr/>
          <p:nvPr/>
        </p:nvCxnSpPr>
        <p:spPr>
          <a:xfrm>
            <a:off x="5263993" y="3438666"/>
            <a:ext cx="67084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ktangel 83"/>
          <p:cNvSpPr/>
          <p:nvPr/>
        </p:nvSpPr>
        <p:spPr>
          <a:xfrm>
            <a:off x="5456734" y="3116550"/>
            <a:ext cx="1766669" cy="68809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100" b="1" dirty="0"/>
              <a:t>Servicesenter</a:t>
            </a:r>
            <a:br>
              <a:rPr lang="nb-NO" sz="1100" b="1" dirty="0"/>
            </a:br>
            <a:r>
              <a:rPr lang="nb-NO" sz="1100" dirty="0" smtClean="0"/>
              <a:t>Anders Wik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233886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uppe 165"/>
          <p:cNvGrpSpPr/>
          <p:nvPr/>
        </p:nvGrpSpPr>
        <p:grpSpPr>
          <a:xfrm>
            <a:off x="2628098" y="4175889"/>
            <a:ext cx="671255" cy="419934"/>
            <a:chOff x="10212195" y="5024586"/>
            <a:chExt cx="671255" cy="419934"/>
          </a:xfrm>
        </p:grpSpPr>
        <p:cxnSp>
          <p:nvCxnSpPr>
            <p:cNvPr id="182" name="Rett linje 181"/>
            <p:cNvCxnSpPr/>
            <p:nvPr/>
          </p:nvCxnSpPr>
          <p:spPr>
            <a:xfrm>
              <a:off x="10212195" y="5024586"/>
              <a:ext cx="405" cy="41993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Rett linje 183"/>
            <p:cNvCxnSpPr/>
            <p:nvPr/>
          </p:nvCxnSpPr>
          <p:spPr>
            <a:xfrm>
              <a:off x="10212600" y="544452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uppe 147"/>
          <p:cNvGrpSpPr/>
          <p:nvPr/>
        </p:nvGrpSpPr>
        <p:grpSpPr>
          <a:xfrm>
            <a:off x="2858634" y="3358562"/>
            <a:ext cx="671255" cy="419934"/>
            <a:chOff x="10212195" y="5024586"/>
            <a:chExt cx="671255" cy="419934"/>
          </a:xfrm>
        </p:grpSpPr>
        <p:cxnSp>
          <p:nvCxnSpPr>
            <p:cNvPr id="152" name="Rett linje 151"/>
            <p:cNvCxnSpPr/>
            <p:nvPr/>
          </p:nvCxnSpPr>
          <p:spPr>
            <a:xfrm>
              <a:off x="10212195" y="5024586"/>
              <a:ext cx="405" cy="41993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Rett linje 153"/>
            <p:cNvCxnSpPr/>
            <p:nvPr/>
          </p:nvCxnSpPr>
          <p:spPr>
            <a:xfrm>
              <a:off x="10212600" y="544452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uppe 224"/>
          <p:cNvGrpSpPr/>
          <p:nvPr/>
        </p:nvGrpSpPr>
        <p:grpSpPr>
          <a:xfrm>
            <a:off x="5363140" y="6039652"/>
            <a:ext cx="670850" cy="743335"/>
            <a:chOff x="10212195" y="5024586"/>
            <a:chExt cx="670850" cy="831420"/>
          </a:xfrm>
        </p:grpSpPr>
        <p:grpSp>
          <p:nvGrpSpPr>
            <p:cNvPr id="226" name="Gruppe 225"/>
            <p:cNvGrpSpPr/>
            <p:nvPr/>
          </p:nvGrpSpPr>
          <p:grpSpPr>
            <a:xfrm>
              <a:off x="10212195" y="5024586"/>
              <a:ext cx="670850" cy="831420"/>
              <a:chOff x="2628503" y="2987866"/>
              <a:chExt cx="670850" cy="1205302"/>
            </a:xfrm>
          </p:grpSpPr>
          <p:cxnSp>
            <p:nvCxnSpPr>
              <p:cNvPr id="228" name="Rett linje 227"/>
              <p:cNvCxnSpPr/>
              <p:nvPr/>
            </p:nvCxnSpPr>
            <p:spPr>
              <a:xfrm>
                <a:off x="2628503" y="4193167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Rett linje 228"/>
              <p:cNvCxnSpPr/>
              <p:nvPr/>
            </p:nvCxnSpPr>
            <p:spPr>
              <a:xfrm>
                <a:off x="2628503" y="2987866"/>
                <a:ext cx="0" cy="1205302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7" name="Rett linje 226"/>
            <p:cNvCxnSpPr/>
            <p:nvPr/>
          </p:nvCxnSpPr>
          <p:spPr>
            <a:xfrm>
              <a:off x="10212195" y="5659276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0" name="Gruppe 219"/>
          <p:cNvGrpSpPr/>
          <p:nvPr/>
        </p:nvGrpSpPr>
        <p:grpSpPr>
          <a:xfrm>
            <a:off x="540718" y="2992908"/>
            <a:ext cx="670850" cy="785588"/>
            <a:chOff x="10212195" y="4919746"/>
            <a:chExt cx="670850" cy="785588"/>
          </a:xfrm>
        </p:grpSpPr>
        <p:grpSp>
          <p:nvGrpSpPr>
            <p:cNvPr id="221" name="Gruppe 220"/>
            <p:cNvGrpSpPr/>
            <p:nvPr/>
          </p:nvGrpSpPr>
          <p:grpSpPr>
            <a:xfrm>
              <a:off x="10212195" y="4919746"/>
              <a:ext cx="670850" cy="785588"/>
              <a:chOff x="2628503" y="2835882"/>
              <a:chExt cx="670850" cy="1138860"/>
            </a:xfrm>
          </p:grpSpPr>
          <p:cxnSp>
            <p:nvCxnSpPr>
              <p:cNvPr id="223" name="Rett linje 222"/>
              <p:cNvCxnSpPr/>
              <p:nvPr/>
            </p:nvCxnSpPr>
            <p:spPr>
              <a:xfrm>
                <a:off x="2628503" y="3974742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Rett linje 223"/>
              <p:cNvCxnSpPr/>
              <p:nvPr/>
            </p:nvCxnSpPr>
            <p:spPr>
              <a:xfrm>
                <a:off x="2628503" y="2835882"/>
                <a:ext cx="0" cy="1134357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Rett linje 221"/>
            <p:cNvCxnSpPr/>
            <p:nvPr/>
          </p:nvCxnSpPr>
          <p:spPr>
            <a:xfrm>
              <a:off x="10212195" y="5244692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uppe 207"/>
          <p:cNvGrpSpPr/>
          <p:nvPr/>
        </p:nvGrpSpPr>
        <p:grpSpPr>
          <a:xfrm>
            <a:off x="552049" y="5661572"/>
            <a:ext cx="671255" cy="419934"/>
            <a:chOff x="10212195" y="5024586"/>
            <a:chExt cx="671255" cy="419934"/>
          </a:xfrm>
        </p:grpSpPr>
        <p:cxnSp>
          <p:nvCxnSpPr>
            <p:cNvPr id="213" name="Rett linje 212"/>
            <p:cNvCxnSpPr/>
            <p:nvPr/>
          </p:nvCxnSpPr>
          <p:spPr>
            <a:xfrm>
              <a:off x="10212195" y="5024586"/>
              <a:ext cx="405" cy="41993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Rett linje 210"/>
            <p:cNvCxnSpPr/>
            <p:nvPr/>
          </p:nvCxnSpPr>
          <p:spPr>
            <a:xfrm>
              <a:off x="10212600" y="544452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e 200"/>
          <p:cNvGrpSpPr/>
          <p:nvPr/>
        </p:nvGrpSpPr>
        <p:grpSpPr>
          <a:xfrm>
            <a:off x="5294232" y="3526278"/>
            <a:ext cx="682458" cy="1431744"/>
            <a:chOff x="10199117" y="4522561"/>
            <a:chExt cx="682458" cy="1212233"/>
          </a:xfrm>
        </p:grpSpPr>
        <p:grpSp>
          <p:nvGrpSpPr>
            <p:cNvPr id="202" name="Gruppe 201"/>
            <p:cNvGrpSpPr/>
            <p:nvPr/>
          </p:nvGrpSpPr>
          <p:grpSpPr>
            <a:xfrm>
              <a:off x="10199117" y="4522561"/>
              <a:ext cx="682458" cy="1212233"/>
              <a:chOff x="2615425" y="2260081"/>
              <a:chExt cx="682458" cy="1757362"/>
            </a:xfrm>
          </p:grpSpPr>
          <p:cxnSp>
            <p:nvCxnSpPr>
              <p:cNvPr id="205" name="Rett linje 204"/>
              <p:cNvCxnSpPr/>
              <p:nvPr/>
            </p:nvCxnSpPr>
            <p:spPr>
              <a:xfrm>
                <a:off x="2615425" y="4017443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Rett linje 205"/>
              <p:cNvCxnSpPr/>
              <p:nvPr/>
            </p:nvCxnSpPr>
            <p:spPr>
              <a:xfrm flipH="1">
                <a:off x="2621276" y="2260081"/>
                <a:ext cx="5757" cy="175735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Rett linje 206"/>
              <p:cNvCxnSpPr/>
              <p:nvPr/>
            </p:nvCxnSpPr>
            <p:spPr>
              <a:xfrm>
                <a:off x="2627033" y="3249198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3" name="Rett linje 202"/>
            <p:cNvCxnSpPr/>
            <p:nvPr/>
          </p:nvCxnSpPr>
          <p:spPr>
            <a:xfrm>
              <a:off x="10199117" y="4847264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Rett linje 203"/>
            <p:cNvCxnSpPr/>
            <p:nvPr/>
          </p:nvCxnSpPr>
          <p:spPr>
            <a:xfrm>
              <a:off x="10210725" y="5480952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e 33"/>
          <p:cNvGrpSpPr/>
          <p:nvPr/>
        </p:nvGrpSpPr>
        <p:grpSpPr>
          <a:xfrm>
            <a:off x="10208849" y="4193167"/>
            <a:ext cx="674601" cy="1662840"/>
            <a:chOff x="10208849" y="4193167"/>
            <a:chExt cx="674601" cy="1662840"/>
          </a:xfrm>
        </p:grpSpPr>
        <p:grpSp>
          <p:nvGrpSpPr>
            <p:cNvPr id="195" name="Gruppe 194"/>
            <p:cNvGrpSpPr/>
            <p:nvPr/>
          </p:nvGrpSpPr>
          <p:grpSpPr>
            <a:xfrm>
              <a:off x="10212195" y="4193167"/>
              <a:ext cx="671255" cy="1662840"/>
              <a:chOff x="2628503" y="1782564"/>
              <a:chExt cx="671255" cy="2410603"/>
            </a:xfrm>
          </p:grpSpPr>
          <p:cxnSp>
            <p:nvCxnSpPr>
              <p:cNvPr id="196" name="Rett linje 195"/>
              <p:cNvCxnSpPr/>
              <p:nvPr/>
            </p:nvCxnSpPr>
            <p:spPr>
              <a:xfrm>
                <a:off x="2628503" y="4193167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ett linje 196"/>
              <p:cNvCxnSpPr/>
              <p:nvPr/>
            </p:nvCxnSpPr>
            <p:spPr>
              <a:xfrm>
                <a:off x="2628503" y="1782564"/>
                <a:ext cx="0" cy="241060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Rett linje 197"/>
              <p:cNvCxnSpPr/>
              <p:nvPr/>
            </p:nvCxnSpPr>
            <p:spPr>
              <a:xfrm>
                <a:off x="2628908" y="2985455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9" name="Rett linje 198"/>
            <p:cNvCxnSpPr/>
            <p:nvPr/>
          </p:nvCxnSpPr>
          <p:spPr>
            <a:xfrm>
              <a:off x="10208849" y="4599509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Rett linje 199"/>
            <p:cNvCxnSpPr/>
            <p:nvPr/>
          </p:nvCxnSpPr>
          <p:spPr>
            <a:xfrm>
              <a:off x="10212600" y="544452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uppe 189"/>
          <p:cNvGrpSpPr/>
          <p:nvPr/>
        </p:nvGrpSpPr>
        <p:grpSpPr>
          <a:xfrm>
            <a:off x="10213402" y="2279086"/>
            <a:ext cx="671255" cy="840718"/>
            <a:chOff x="2628503" y="1782564"/>
            <a:chExt cx="671255" cy="2410603"/>
          </a:xfrm>
        </p:grpSpPr>
        <p:cxnSp>
          <p:nvCxnSpPr>
            <p:cNvPr id="191" name="Rett linje 190"/>
            <p:cNvCxnSpPr/>
            <p:nvPr/>
          </p:nvCxnSpPr>
          <p:spPr>
            <a:xfrm>
              <a:off x="2628503" y="4193167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Rett linje 192"/>
            <p:cNvCxnSpPr/>
            <p:nvPr/>
          </p:nvCxnSpPr>
          <p:spPr>
            <a:xfrm>
              <a:off x="2628503" y="1782564"/>
              <a:ext cx="0" cy="241060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Rett linje 193"/>
            <p:cNvCxnSpPr/>
            <p:nvPr/>
          </p:nvCxnSpPr>
          <p:spPr>
            <a:xfrm>
              <a:off x="2628908" y="3090088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uppe 182"/>
          <p:cNvGrpSpPr/>
          <p:nvPr/>
        </p:nvGrpSpPr>
        <p:grpSpPr>
          <a:xfrm>
            <a:off x="9901311" y="1656427"/>
            <a:ext cx="671255" cy="2410603"/>
            <a:chOff x="2628503" y="1782564"/>
            <a:chExt cx="671255" cy="2410603"/>
          </a:xfrm>
        </p:grpSpPr>
        <p:cxnSp>
          <p:nvCxnSpPr>
            <p:cNvPr id="186" name="Rett linje 185"/>
            <p:cNvCxnSpPr/>
            <p:nvPr/>
          </p:nvCxnSpPr>
          <p:spPr>
            <a:xfrm>
              <a:off x="2628503" y="4193167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Rett linje 186"/>
            <p:cNvCxnSpPr/>
            <p:nvPr/>
          </p:nvCxnSpPr>
          <p:spPr>
            <a:xfrm>
              <a:off x="2628503" y="2405223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Rett linje 187"/>
            <p:cNvCxnSpPr/>
            <p:nvPr/>
          </p:nvCxnSpPr>
          <p:spPr>
            <a:xfrm>
              <a:off x="2628503" y="1782564"/>
              <a:ext cx="0" cy="241060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Rett linje 188"/>
            <p:cNvCxnSpPr/>
            <p:nvPr/>
          </p:nvCxnSpPr>
          <p:spPr>
            <a:xfrm>
              <a:off x="2628908" y="369061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uppe 172"/>
          <p:cNvGrpSpPr/>
          <p:nvPr/>
        </p:nvGrpSpPr>
        <p:grpSpPr>
          <a:xfrm>
            <a:off x="1283070" y="328920"/>
            <a:ext cx="9801720" cy="1597660"/>
            <a:chOff x="1018724" y="555526"/>
            <a:chExt cx="7230488" cy="1512168"/>
          </a:xfrm>
        </p:grpSpPr>
        <p:cxnSp>
          <p:nvCxnSpPr>
            <p:cNvPr id="174" name="Rett linje 173"/>
            <p:cNvCxnSpPr/>
            <p:nvPr/>
          </p:nvCxnSpPr>
          <p:spPr>
            <a:xfrm flipH="1">
              <a:off x="4197233" y="1433320"/>
              <a:ext cx="87045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ett linje 174"/>
            <p:cNvCxnSpPr/>
            <p:nvPr/>
          </p:nvCxnSpPr>
          <p:spPr>
            <a:xfrm flipH="1">
              <a:off x="4277609" y="1010944"/>
              <a:ext cx="87045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ett linje 175"/>
            <p:cNvCxnSpPr/>
            <p:nvPr/>
          </p:nvCxnSpPr>
          <p:spPr>
            <a:xfrm>
              <a:off x="6443937" y="1636896"/>
              <a:ext cx="0" cy="36779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ett linje 176"/>
            <p:cNvCxnSpPr/>
            <p:nvPr/>
          </p:nvCxnSpPr>
          <p:spPr>
            <a:xfrm>
              <a:off x="2838217" y="1636385"/>
              <a:ext cx="0" cy="4313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Rett linje 177"/>
            <p:cNvCxnSpPr/>
            <p:nvPr/>
          </p:nvCxnSpPr>
          <p:spPr>
            <a:xfrm flipH="1">
              <a:off x="8249211" y="1635646"/>
              <a:ext cx="1" cy="43204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Rett linje 178"/>
            <p:cNvCxnSpPr/>
            <p:nvPr/>
          </p:nvCxnSpPr>
          <p:spPr>
            <a:xfrm>
              <a:off x="1028062" y="1636895"/>
              <a:ext cx="0" cy="43079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ett linje 179"/>
            <p:cNvCxnSpPr/>
            <p:nvPr/>
          </p:nvCxnSpPr>
          <p:spPr>
            <a:xfrm flipH="1">
              <a:off x="4603074" y="555526"/>
              <a:ext cx="1" cy="14041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Rett linje 180"/>
            <p:cNvCxnSpPr/>
            <p:nvPr/>
          </p:nvCxnSpPr>
          <p:spPr>
            <a:xfrm flipH="1">
              <a:off x="1018724" y="1635646"/>
              <a:ext cx="7230486" cy="74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7" name="Rett linje 166"/>
          <p:cNvCxnSpPr/>
          <p:nvPr/>
        </p:nvCxnSpPr>
        <p:spPr>
          <a:xfrm>
            <a:off x="2628503" y="2722567"/>
            <a:ext cx="670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ett linje 167"/>
          <p:cNvCxnSpPr/>
          <p:nvPr/>
        </p:nvCxnSpPr>
        <p:spPr>
          <a:xfrm>
            <a:off x="2628503" y="3233440"/>
            <a:ext cx="670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ett linje 168"/>
          <p:cNvCxnSpPr/>
          <p:nvPr/>
        </p:nvCxnSpPr>
        <p:spPr>
          <a:xfrm>
            <a:off x="2628503" y="4193167"/>
            <a:ext cx="670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ett linje 169"/>
          <p:cNvCxnSpPr/>
          <p:nvPr/>
        </p:nvCxnSpPr>
        <p:spPr>
          <a:xfrm>
            <a:off x="2628503" y="2308844"/>
            <a:ext cx="670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ett linje 170"/>
          <p:cNvCxnSpPr/>
          <p:nvPr/>
        </p:nvCxnSpPr>
        <p:spPr>
          <a:xfrm>
            <a:off x="2628503" y="1782564"/>
            <a:ext cx="0" cy="241060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Rett linje 163"/>
          <p:cNvCxnSpPr/>
          <p:nvPr/>
        </p:nvCxnSpPr>
        <p:spPr>
          <a:xfrm>
            <a:off x="7453039" y="1641483"/>
            <a:ext cx="0" cy="35230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7453039" y="2307559"/>
            <a:ext cx="1033902" cy="2857013"/>
            <a:chOff x="7453039" y="2307560"/>
            <a:chExt cx="1033902" cy="1867488"/>
          </a:xfrm>
        </p:grpSpPr>
        <p:grpSp>
          <p:nvGrpSpPr>
            <p:cNvPr id="236" name="Gruppe 235"/>
            <p:cNvGrpSpPr/>
            <p:nvPr/>
          </p:nvGrpSpPr>
          <p:grpSpPr>
            <a:xfrm>
              <a:off x="7816091" y="3182537"/>
              <a:ext cx="670850" cy="583103"/>
              <a:chOff x="2628503" y="3347849"/>
              <a:chExt cx="670850" cy="845319"/>
            </a:xfrm>
          </p:grpSpPr>
          <p:cxnSp>
            <p:nvCxnSpPr>
              <p:cNvPr id="237" name="Rett linje 236"/>
              <p:cNvCxnSpPr/>
              <p:nvPr/>
            </p:nvCxnSpPr>
            <p:spPr>
              <a:xfrm>
                <a:off x="2628503" y="4193167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Rett linje 237"/>
              <p:cNvCxnSpPr/>
              <p:nvPr/>
            </p:nvCxnSpPr>
            <p:spPr>
              <a:xfrm>
                <a:off x="2628503" y="3347849"/>
                <a:ext cx="0" cy="84531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0" name="Rett linje 159"/>
            <p:cNvCxnSpPr/>
            <p:nvPr/>
          </p:nvCxnSpPr>
          <p:spPr>
            <a:xfrm>
              <a:off x="7453039" y="4175048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Rett linje 160"/>
            <p:cNvCxnSpPr/>
            <p:nvPr/>
          </p:nvCxnSpPr>
          <p:spPr>
            <a:xfrm>
              <a:off x="7453039" y="331394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Rett linje 162"/>
            <p:cNvCxnSpPr/>
            <p:nvPr/>
          </p:nvCxnSpPr>
          <p:spPr>
            <a:xfrm>
              <a:off x="7453039" y="2798947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Rett linje 164"/>
            <p:cNvCxnSpPr/>
            <p:nvPr/>
          </p:nvCxnSpPr>
          <p:spPr>
            <a:xfrm>
              <a:off x="7453444" y="230756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e 21"/>
          <p:cNvGrpSpPr/>
          <p:nvPr/>
        </p:nvGrpSpPr>
        <p:grpSpPr>
          <a:xfrm>
            <a:off x="5053997" y="2010733"/>
            <a:ext cx="670850" cy="4164319"/>
            <a:chOff x="5053997" y="1212028"/>
            <a:chExt cx="670850" cy="4963024"/>
          </a:xfrm>
        </p:grpSpPr>
        <p:cxnSp>
          <p:nvCxnSpPr>
            <p:cNvPr id="153" name="Rett linje 152"/>
            <p:cNvCxnSpPr/>
            <p:nvPr/>
          </p:nvCxnSpPr>
          <p:spPr>
            <a:xfrm>
              <a:off x="5053997" y="3018246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Rett linje 154"/>
            <p:cNvCxnSpPr/>
            <p:nvPr/>
          </p:nvCxnSpPr>
          <p:spPr>
            <a:xfrm>
              <a:off x="5053997" y="5312629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Rett linje 155"/>
            <p:cNvCxnSpPr/>
            <p:nvPr/>
          </p:nvCxnSpPr>
          <p:spPr>
            <a:xfrm>
              <a:off x="5053997" y="6175052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Rett linje 156"/>
            <p:cNvCxnSpPr/>
            <p:nvPr/>
          </p:nvCxnSpPr>
          <p:spPr>
            <a:xfrm>
              <a:off x="5053997" y="2393216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Rett linje 157"/>
            <p:cNvCxnSpPr/>
            <p:nvPr/>
          </p:nvCxnSpPr>
          <p:spPr>
            <a:xfrm>
              <a:off x="5053997" y="1212028"/>
              <a:ext cx="0" cy="496302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e 19"/>
          <p:cNvGrpSpPr/>
          <p:nvPr/>
        </p:nvGrpSpPr>
        <p:grpSpPr>
          <a:xfrm>
            <a:off x="229461" y="1969925"/>
            <a:ext cx="670850" cy="3691648"/>
            <a:chOff x="229461" y="1969924"/>
            <a:chExt cx="670850" cy="3919137"/>
          </a:xfrm>
        </p:grpSpPr>
        <p:cxnSp>
          <p:nvCxnSpPr>
            <p:cNvPr id="145" name="Rett linje 144"/>
            <p:cNvCxnSpPr/>
            <p:nvPr/>
          </p:nvCxnSpPr>
          <p:spPr>
            <a:xfrm>
              <a:off x="229461" y="2854165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Rett linje 146"/>
            <p:cNvCxnSpPr/>
            <p:nvPr/>
          </p:nvCxnSpPr>
          <p:spPr>
            <a:xfrm>
              <a:off x="229461" y="5889061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Rett linje 148"/>
            <p:cNvCxnSpPr/>
            <p:nvPr/>
          </p:nvCxnSpPr>
          <p:spPr>
            <a:xfrm>
              <a:off x="229461" y="2283481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Rett linje 149"/>
            <p:cNvCxnSpPr/>
            <p:nvPr/>
          </p:nvCxnSpPr>
          <p:spPr>
            <a:xfrm>
              <a:off x="229461" y="1969924"/>
              <a:ext cx="0" cy="391913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e 10"/>
          <p:cNvGrpSpPr/>
          <p:nvPr/>
        </p:nvGrpSpPr>
        <p:grpSpPr>
          <a:xfrm>
            <a:off x="108223" y="1536609"/>
            <a:ext cx="11949148" cy="474124"/>
            <a:chOff x="163772" y="1854572"/>
            <a:chExt cx="11949148" cy="589799"/>
          </a:xfrm>
        </p:grpSpPr>
        <p:sp>
          <p:nvSpPr>
            <p:cNvPr id="2" name="Rektangel 1"/>
            <p:cNvSpPr/>
            <p:nvPr/>
          </p:nvSpPr>
          <p:spPr>
            <a:xfrm>
              <a:off x="163772" y="1854572"/>
              <a:ext cx="2290445" cy="58979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algn="ctr"/>
              <a:r>
                <a:rPr lang="nb-NO" sz="1050" b="1" dirty="0">
                  <a:latin typeface="+mj-lt"/>
                  <a:cs typeface="Arial" panose="020B0604020202020204" pitchFamily="34" charset="0"/>
                </a:rPr>
                <a:t>Virksomhetsdialog</a:t>
              </a:r>
              <a:r>
                <a:rPr lang="nb-NO" sz="1050" dirty="0">
                  <a:latin typeface="+mj-lt"/>
                  <a:cs typeface="Arial" panose="020B0604020202020204" pitchFamily="34" charset="0"/>
                </a:rPr>
                <a:t/>
              </a:r>
              <a:br>
                <a:rPr lang="nb-NO" sz="1050" dirty="0">
                  <a:latin typeface="+mj-lt"/>
                  <a:cs typeface="Arial" panose="020B0604020202020204" pitchFamily="34" charset="0"/>
                </a:rPr>
              </a:br>
              <a:r>
                <a:rPr lang="nb-NO" sz="1050" dirty="0">
                  <a:latin typeface="+mj-lt"/>
                  <a:cs typeface="Arial" panose="020B0604020202020204" pitchFamily="34" charset="0"/>
                </a:rPr>
                <a:t>Birgit Aakre</a:t>
              </a:r>
            </a:p>
          </p:txBody>
        </p:sp>
        <p:sp>
          <p:nvSpPr>
            <p:cNvPr id="63" name="Rektangel 62"/>
            <p:cNvSpPr/>
            <p:nvPr/>
          </p:nvSpPr>
          <p:spPr>
            <a:xfrm>
              <a:off x="9822480" y="1854572"/>
              <a:ext cx="2290440" cy="58979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Basistjenester</a:t>
              </a:r>
              <a:br>
                <a:rPr lang="nb-NO" sz="1050" b="1" dirty="0"/>
              </a:br>
              <a:r>
                <a:rPr lang="nb-NO" sz="1050" dirty="0"/>
                <a:t>Tor Fjellstad</a:t>
              </a:r>
            </a:p>
          </p:txBody>
        </p:sp>
        <p:sp>
          <p:nvSpPr>
            <p:cNvPr id="75" name="Rektangel 74"/>
            <p:cNvSpPr/>
            <p:nvPr/>
          </p:nvSpPr>
          <p:spPr>
            <a:xfrm>
              <a:off x="7397270" y="1854572"/>
              <a:ext cx="2290440" cy="58979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Konsernservice</a:t>
              </a:r>
              <a:br>
                <a:rPr lang="nb-NO" sz="1050" b="1" dirty="0"/>
              </a:br>
              <a:r>
                <a:rPr lang="nb-NO" sz="1050" dirty="0"/>
                <a:t>Gunnar Wedde</a:t>
              </a:r>
            </a:p>
          </p:txBody>
        </p:sp>
        <p:sp>
          <p:nvSpPr>
            <p:cNvPr id="76" name="Rektangel 75"/>
            <p:cNvSpPr/>
            <p:nvPr/>
          </p:nvSpPr>
          <p:spPr>
            <a:xfrm>
              <a:off x="2575067" y="1854572"/>
              <a:ext cx="2290440" cy="58979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Tjenesteutvikling</a:t>
              </a:r>
              <a:br>
                <a:rPr lang="nb-NO" sz="1050" b="1" dirty="0"/>
              </a:br>
              <a:r>
                <a:rPr lang="nb-NO" sz="1050" dirty="0"/>
                <a:t>Maria T. Sanna (</a:t>
              </a:r>
              <a:r>
                <a:rPr lang="nb-NO" sz="1050" dirty="0" err="1"/>
                <a:t>fung</a:t>
              </a:r>
              <a:r>
                <a:rPr lang="nb-NO" sz="1050" dirty="0"/>
                <a:t>.)</a:t>
              </a:r>
            </a:p>
          </p:txBody>
        </p:sp>
        <p:sp>
          <p:nvSpPr>
            <p:cNvPr id="82" name="Rektangel 81"/>
            <p:cNvSpPr/>
            <p:nvPr/>
          </p:nvSpPr>
          <p:spPr>
            <a:xfrm>
              <a:off x="4972062" y="1854572"/>
              <a:ext cx="2290440" cy="58979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 smtClean="0"/>
                <a:t>Plattform og leveranse</a:t>
              </a:r>
              <a:br>
                <a:rPr lang="nb-NO" sz="1050" b="1" dirty="0" smtClean="0"/>
              </a:br>
              <a:r>
                <a:rPr lang="nb-NO" sz="1050" dirty="0"/>
                <a:t>Henriette Dan </a:t>
              </a:r>
              <a:r>
                <a:rPr lang="nb-NO" sz="1050" dirty="0" smtClean="0"/>
                <a:t>Solberg</a:t>
              </a:r>
              <a:endParaRPr lang="nb-NO" sz="1050" dirty="0"/>
            </a:p>
          </p:txBody>
        </p:sp>
      </p:grpSp>
      <p:sp>
        <p:nvSpPr>
          <p:cNvPr id="92" name="Rektangel 91"/>
          <p:cNvSpPr/>
          <p:nvPr/>
        </p:nvSpPr>
        <p:spPr>
          <a:xfrm>
            <a:off x="2786327" y="2096286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/>
              <a:t>Program og prosjekt</a:t>
            </a:r>
            <a:br>
              <a:rPr lang="nb-NO" sz="1050" b="1" dirty="0"/>
            </a:br>
            <a:r>
              <a:rPr lang="nb-NO" sz="1050" dirty="0"/>
              <a:t>Marit Erlandsen</a:t>
            </a:r>
          </a:p>
        </p:txBody>
      </p:sp>
      <p:sp>
        <p:nvSpPr>
          <p:cNvPr id="93" name="Rektangel 92"/>
          <p:cNvSpPr/>
          <p:nvPr/>
        </p:nvSpPr>
        <p:spPr>
          <a:xfrm>
            <a:off x="2786324" y="2515907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100" b="1" dirty="0"/>
              <a:t>Tjenester og marked</a:t>
            </a:r>
            <a:br>
              <a:rPr lang="nb-NO" sz="1100" b="1" dirty="0"/>
            </a:br>
            <a:r>
              <a:rPr lang="nb-NO" sz="1100" dirty="0"/>
              <a:t>Jonas </a:t>
            </a:r>
            <a:r>
              <a:rPr lang="nb-NO" sz="1100" dirty="0" err="1"/>
              <a:t>Gjendemsjø</a:t>
            </a:r>
            <a:r>
              <a:rPr lang="nb-NO" sz="1100" dirty="0"/>
              <a:t> (</a:t>
            </a:r>
            <a:r>
              <a:rPr lang="nb-NO" sz="1100" dirty="0" err="1"/>
              <a:t>fung</a:t>
            </a:r>
            <a:r>
              <a:rPr lang="nb-NO" sz="1100" dirty="0"/>
              <a:t>.)</a:t>
            </a:r>
          </a:p>
        </p:txBody>
      </p:sp>
      <p:sp>
        <p:nvSpPr>
          <p:cNvPr id="94" name="Rektangel 93"/>
          <p:cNvSpPr/>
          <p:nvPr/>
        </p:nvSpPr>
        <p:spPr>
          <a:xfrm>
            <a:off x="2786323" y="2944637"/>
            <a:ext cx="2023625" cy="566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>
                <a:latin typeface="+mj-lt"/>
                <a:cs typeface="Arial" panose="020B0604020202020204" pitchFamily="34" charset="0"/>
              </a:rPr>
              <a:t>Interaksjonsdesign, arkitektur og systemutvikling</a:t>
            </a:r>
            <a:br>
              <a:rPr lang="nb-NO" sz="1050" b="1" dirty="0">
                <a:latin typeface="+mj-lt"/>
                <a:cs typeface="Arial" panose="020B0604020202020204" pitchFamily="34" charset="0"/>
              </a:rPr>
            </a:br>
            <a:r>
              <a:rPr lang="nb-NO" sz="1050" dirty="0" smtClean="0">
                <a:latin typeface="+mj-lt"/>
                <a:cs typeface="Arial" panose="020B0604020202020204" pitchFamily="34" charset="0"/>
              </a:rPr>
              <a:t>Frederik Tønnesen</a:t>
            </a:r>
            <a:endParaRPr lang="nb-NO" sz="105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5" name="Rektangel 94"/>
          <p:cNvSpPr/>
          <p:nvPr/>
        </p:nvSpPr>
        <p:spPr>
          <a:xfrm>
            <a:off x="2773597" y="4054755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100" b="1" dirty="0"/>
              <a:t>IM, IS og analyse</a:t>
            </a:r>
            <a:br>
              <a:rPr lang="nb-NO" sz="1100" b="1" dirty="0"/>
            </a:br>
            <a:r>
              <a:rPr lang="nb-NO" sz="1100" dirty="0"/>
              <a:t>Conni Nielsen (</a:t>
            </a:r>
            <a:r>
              <a:rPr lang="nb-NO" sz="1100" dirty="0" err="1"/>
              <a:t>fung</a:t>
            </a:r>
            <a:r>
              <a:rPr lang="nb-NO" sz="1100" dirty="0"/>
              <a:t>.)</a:t>
            </a:r>
          </a:p>
        </p:txBody>
      </p:sp>
      <p:sp>
        <p:nvSpPr>
          <p:cNvPr id="96" name="Rektangel 95"/>
          <p:cNvSpPr/>
          <p:nvPr/>
        </p:nvSpPr>
        <p:spPr>
          <a:xfrm>
            <a:off x="2773591" y="4474376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100" b="1" dirty="0"/>
              <a:t>Tjenesteforvaltning</a:t>
            </a:r>
            <a:br>
              <a:rPr lang="nb-NO" sz="1100" b="1" dirty="0"/>
            </a:br>
            <a:r>
              <a:rPr lang="nb-NO" sz="1100" dirty="0"/>
              <a:t>Kari Hove</a:t>
            </a:r>
          </a:p>
        </p:txBody>
      </p:sp>
      <p:sp>
        <p:nvSpPr>
          <p:cNvPr id="29" name="Rektangel 28"/>
          <p:cNvSpPr/>
          <p:nvPr/>
        </p:nvSpPr>
        <p:spPr>
          <a:xfrm>
            <a:off x="5030634" y="54372"/>
            <a:ext cx="2176319" cy="4741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83" tIns="54891" rIns="109783" bIns="54891" spcCol="0" rtlCol="0" anchor="ctr"/>
          <a:lstStyle/>
          <a:p>
            <a:pPr lvl="0" algn="ctr"/>
            <a:r>
              <a:rPr lang="nb-NO" sz="1050" b="1" dirty="0"/>
              <a:t>Ledelse og strategi</a:t>
            </a:r>
            <a:br>
              <a:rPr lang="nb-NO" sz="1050" b="1" dirty="0"/>
            </a:br>
            <a:r>
              <a:rPr lang="nb-NO" sz="1050" dirty="0" smtClean="0"/>
              <a:t>Bjørn Marthinsen (</a:t>
            </a:r>
            <a:r>
              <a:rPr lang="nb-NO" sz="1050" dirty="0" err="1" smtClean="0"/>
              <a:t>fung</a:t>
            </a:r>
            <a:r>
              <a:rPr lang="nb-NO" sz="1050" dirty="0" smtClean="0"/>
              <a:t>.)</a:t>
            </a:r>
            <a:endParaRPr lang="nb-NO" sz="1050" dirty="0"/>
          </a:p>
        </p:txBody>
      </p:sp>
      <p:grpSp>
        <p:nvGrpSpPr>
          <p:cNvPr id="12" name="Gruppe 11"/>
          <p:cNvGrpSpPr/>
          <p:nvPr/>
        </p:nvGrpSpPr>
        <p:grpSpPr>
          <a:xfrm>
            <a:off x="3825121" y="625949"/>
            <a:ext cx="4600111" cy="814530"/>
            <a:chOff x="3880670" y="655880"/>
            <a:chExt cx="4600111" cy="838652"/>
          </a:xfrm>
        </p:grpSpPr>
        <p:sp>
          <p:nvSpPr>
            <p:cNvPr id="30" name="Rektangel 29"/>
            <p:cNvSpPr/>
            <p:nvPr/>
          </p:nvSpPr>
          <p:spPr>
            <a:xfrm>
              <a:off x="3880670" y="655880"/>
              <a:ext cx="2054175" cy="3791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Etatsservice</a:t>
              </a:r>
              <a:br>
                <a:rPr lang="nb-NO" sz="1050" b="1" dirty="0"/>
              </a:br>
              <a:r>
                <a:rPr lang="nb-NO" sz="1050" dirty="0"/>
                <a:t>Mavela Gonilovic</a:t>
              </a:r>
            </a:p>
          </p:txBody>
        </p:sp>
        <p:sp>
          <p:nvSpPr>
            <p:cNvPr id="31" name="Rektangel 30"/>
            <p:cNvSpPr/>
            <p:nvPr/>
          </p:nvSpPr>
          <p:spPr>
            <a:xfrm>
              <a:off x="6426606" y="655880"/>
              <a:ext cx="2054175" cy="3791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HR og etatskommunikasjon</a:t>
              </a:r>
              <a:br>
                <a:rPr lang="nb-NO" sz="1050" b="1" dirty="0"/>
              </a:br>
              <a:r>
                <a:rPr lang="nb-NO" sz="1050" dirty="0">
                  <a:cs typeface="Arial" panose="020B0604020202020204" pitchFamily="34" charset="0"/>
                </a:rPr>
                <a:t>Birgit </a:t>
              </a:r>
              <a:r>
                <a:rPr lang="nb-NO" sz="1050" dirty="0" smtClean="0">
                  <a:cs typeface="Arial" panose="020B0604020202020204" pitchFamily="34" charset="0"/>
                </a:rPr>
                <a:t>Aakre (</a:t>
              </a:r>
              <a:r>
                <a:rPr lang="nb-NO" sz="1050" dirty="0" err="1" smtClean="0">
                  <a:cs typeface="Arial" panose="020B0604020202020204" pitchFamily="34" charset="0"/>
                </a:rPr>
                <a:t>fung</a:t>
              </a:r>
              <a:r>
                <a:rPr lang="nb-NO" sz="1050" dirty="0" smtClean="0">
                  <a:cs typeface="Arial" panose="020B0604020202020204" pitchFamily="34" charset="0"/>
                </a:rPr>
                <a:t>.)</a:t>
              </a:r>
              <a:endParaRPr lang="nb-NO" sz="1050" dirty="0"/>
            </a:p>
          </p:txBody>
        </p:sp>
        <p:sp>
          <p:nvSpPr>
            <p:cNvPr id="32" name="Rektangel 31"/>
            <p:cNvSpPr/>
            <p:nvPr/>
          </p:nvSpPr>
          <p:spPr>
            <a:xfrm>
              <a:off x="3880670" y="1115351"/>
              <a:ext cx="2054175" cy="3791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Porteføljestyring</a:t>
              </a:r>
              <a:br>
                <a:rPr lang="nb-NO" sz="1050" b="1" dirty="0"/>
              </a:br>
              <a:r>
                <a:rPr lang="nb-NO" sz="1050" dirty="0"/>
                <a:t>Jon Øgar</a:t>
              </a:r>
            </a:p>
          </p:txBody>
        </p:sp>
        <p:sp>
          <p:nvSpPr>
            <p:cNvPr id="33" name="Rektangel 32"/>
            <p:cNvSpPr/>
            <p:nvPr/>
          </p:nvSpPr>
          <p:spPr>
            <a:xfrm>
              <a:off x="6426606" y="1115351"/>
              <a:ext cx="2054175" cy="37918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9783" tIns="54891" rIns="109783" bIns="54891" spcCol="0" rtlCol="0" anchor="ctr"/>
            <a:lstStyle/>
            <a:p>
              <a:pPr lvl="0" algn="ctr"/>
              <a:r>
                <a:rPr lang="nb-NO" sz="1050" b="1" dirty="0"/>
                <a:t>Økonomi</a:t>
              </a:r>
              <a:br>
                <a:rPr lang="nb-NO" sz="1050" b="1" dirty="0"/>
              </a:br>
              <a:r>
                <a:rPr lang="nb-NO" sz="1050" dirty="0"/>
                <a:t>Vibeke Rise</a:t>
              </a:r>
            </a:p>
          </p:txBody>
        </p:sp>
      </p:grpSp>
      <p:sp>
        <p:nvSpPr>
          <p:cNvPr id="83" name="Rektangel 82"/>
          <p:cNvSpPr/>
          <p:nvPr/>
        </p:nvSpPr>
        <p:spPr>
          <a:xfrm>
            <a:off x="375037" y="2096286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/>
              <a:t>Løsningssalg</a:t>
            </a:r>
            <a:br>
              <a:rPr lang="nb-NO" sz="1050" b="1" dirty="0"/>
            </a:br>
            <a:r>
              <a:rPr lang="nb-NO" sz="1050" dirty="0" smtClean="0"/>
              <a:t>Terje Ellingsen</a:t>
            </a:r>
            <a:endParaRPr lang="nb-NO" sz="1050" dirty="0"/>
          </a:p>
        </p:txBody>
      </p:sp>
      <p:sp>
        <p:nvSpPr>
          <p:cNvPr id="85" name="Rektangel 84"/>
          <p:cNvSpPr/>
          <p:nvPr/>
        </p:nvSpPr>
        <p:spPr>
          <a:xfrm>
            <a:off x="366965" y="2650098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 smtClean="0"/>
              <a:t>Virksomhetsutvikling</a:t>
            </a:r>
            <a:r>
              <a:rPr lang="nb-NO" sz="1050" b="1" dirty="0"/>
              <a:t/>
            </a:r>
            <a:br>
              <a:rPr lang="nb-NO" sz="1050" b="1" dirty="0"/>
            </a:br>
            <a:r>
              <a:rPr lang="nb-NO" sz="1050" dirty="0" smtClean="0"/>
              <a:t>Lars Terje Pedersen</a:t>
            </a:r>
            <a:endParaRPr lang="nb-NO" sz="1050" dirty="0"/>
          </a:p>
        </p:txBody>
      </p:sp>
      <p:sp>
        <p:nvSpPr>
          <p:cNvPr id="91" name="Rektangel 90"/>
          <p:cNvSpPr/>
          <p:nvPr/>
        </p:nvSpPr>
        <p:spPr>
          <a:xfrm>
            <a:off x="358780" y="5462806"/>
            <a:ext cx="2023625" cy="365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/>
              <a:t>Grafisk og </a:t>
            </a:r>
            <a:r>
              <a:rPr lang="nb-NO" sz="1050" b="1" dirty="0" err="1"/>
              <a:t>innholdsdesign</a:t>
            </a:r>
            <a:endParaRPr lang="nb-NO" sz="1050" b="1" dirty="0"/>
          </a:p>
          <a:p>
            <a:pPr lvl="0" algn="ctr"/>
            <a:r>
              <a:rPr lang="nb-NO" sz="1050" dirty="0"/>
              <a:t>Mette Kathrine Pedersen</a:t>
            </a:r>
          </a:p>
        </p:txBody>
      </p:sp>
      <p:sp>
        <p:nvSpPr>
          <p:cNvPr id="87" name="Rektangel 86"/>
          <p:cNvSpPr/>
          <p:nvPr/>
        </p:nvSpPr>
        <p:spPr>
          <a:xfrm>
            <a:off x="692678" y="3078443"/>
            <a:ext cx="1692807" cy="4017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 smtClean="0"/>
              <a:t>Organisasjonsutvikling</a:t>
            </a:r>
            <a:endParaRPr lang="nb-NO" sz="1050" b="1" dirty="0" smtClean="0"/>
          </a:p>
          <a:p>
            <a:pPr lvl="0" algn="ctr"/>
            <a:r>
              <a:rPr lang="nb-NO" sz="1050" dirty="0" smtClean="0"/>
              <a:t>Ann Helen Baumann</a:t>
            </a:r>
            <a:endParaRPr lang="nb-NO" sz="1050" dirty="0"/>
          </a:p>
        </p:txBody>
      </p:sp>
      <p:sp>
        <p:nvSpPr>
          <p:cNvPr id="125" name="Rektangel 124"/>
          <p:cNvSpPr/>
          <p:nvPr/>
        </p:nvSpPr>
        <p:spPr>
          <a:xfrm>
            <a:off x="684495" y="5882427"/>
            <a:ext cx="1697922" cy="365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 sz="900" b="1" dirty="0"/>
          </a:p>
          <a:p>
            <a:pPr lvl="0" algn="ctr"/>
            <a:r>
              <a:rPr lang="nb-NO" sz="900" b="1" dirty="0" smtClean="0"/>
              <a:t>Digital intern kommunikasjon</a:t>
            </a:r>
            <a:endParaRPr lang="nb-NO" sz="900" b="1" dirty="0"/>
          </a:p>
          <a:p>
            <a:pPr lvl="0" algn="ctr"/>
            <a:r>
              <a:rPr lang="nb-NO" sz="900" dirty="0"/>
              <a:t>Line Øiestad</a:t>
            </a:r>
          </a:p>
          <a:p>
            <a:pPr lvl="0" algn="ctr"/>
            <a:endParaRPr lang="nb-NO" sz="900" dirty="0"/>
          </a:p>
        </p:txBody>
      </p:sp>
      <p:grpSp>
        <p:nvGrpSpPr>
          <p:cNvPr id="4" name="Gruppe 3"/>
          <p:cNvGrpSpPr/>
          <p:nvPr/>
        </p:nvGrpSpPr>
        <p:grpSpPr>
          <a:xfrm>
            <a:off x="7608524" y="2096286"/>
            <a:ext cx="2023637" cy="3338740"/>
            <a:chOff x="7608524" y="2096286"/>
            <a:chExt cx="2023637" cy="2245989"/>
          </a:xfrm>
        </p:grpSpPr>
        <p:sp>
          <p:nvSpPr>
            <p:cNvPr id="102" name="Rektangel 101"/>
            <p:cNvSpPr/>
            <p:nvPr/>
          </p:nvSpPr>
          <p:spPr>
            <a:xfrm>
              <a:off x="7608530" y="2096286"/>
              <a:ext cx="2023625" cy="365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Konkurranse-gjennomføring</a:t>
              </a:r>
              <a:br>
                <a:rPr lang="nb-NO" sz="1100" b="1" dirty="0"/>
              </a:br>
              <a:r>
                <a:rPr lang="nb-NO" sz="1100" dirty="0"/>
                <a:t>André J. Frank</a:t>
              </a:r>
            </a:p>
          </p:txBody>
        </p:sp>
        <p:sp>
          <p:nvSpPr>
            <p:cNvPr id="103" name="Rektangel 102"/>
            <p:cNvSpPr/>
            <p:nvPr/>
          </p:nvSpPr>
          <p:spPr>
            <a:xfrm>
              <a:off x="7608527" y="2525016"/>
              <a:ext cx="2023625" cy="56630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Strategisk sourcing og avtaleforvaltning</a:t>
              </a:r>
              <a:br>
                <a:rPr lang="nb-NO" sz="1100" b="1" dirty="0"/>
              </a:br>
              <a:r>
                <a:rPr lang="nb-NO" sz="1100" dirty="0"/>
                <a:t>Ola Hope</a:t>
              </a:r>
            </a:p>
          </p:txBody>
        </p:sp>
        <p:sp>
          <p:nvSpPr>
            <p:cNvPr id="105" name="Rektangel 104"/>
            <p:cNvSpPr/>
            <p:nvPr/>
          </p:nvSpPr>
          <p:spPr>
            <a:xfrm>
              <a:off x="7608530" y="3137433"/>
              <a:ext cx="2023625" cy="365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Samfunnsansvar</a:t>
              </a:r>
              <a:br>
                <a:rPr lang="nb-NO" sz="1100" b="1" dirty="0"/>
              </a:br>
              <a:r>
                <a:rPr lang="nb-NO" sz="1100" dirty="0"/>
                <a:t>Espen Nicolaysen</a:t>
              </a:r>
            </a:p>
          </p:txBody>
        </p:sp>
        <p:sp>
          <p:nvSpPr>
            <p:cNvPr id="106" name="Rektangel 105"/>
            <p:cNvSpPr/>
            <p:nvPr/>
          </p:nvSpPr>
          <p:spPr>
            <a:xfrm>
              <a:off x="7608524" y="3976675"/>
              <a:ext cx="2023625" cy="3656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Juridisk rådgivning</a:t>
              </a:r>
              <a:br>
                <a:rPr lang="nb-NO" sz="1100" b="1" dirty="0"/>
              </a:br>
              <a:r>
                <a:rPr lang="nb-NO" sz="1100" dirty="0"/>
                <a:t>Gro B. Andersen</a:t>
              </a:r>
            </a:p>
          </p:txBody>
        </p:sp>
        <p:sp>
          <p:nvSpPr>
            <p:cNvPr id="129" name="Rektangel 128"/>
            <p:cNvSpPr/>
            <p:nvPr/>
          </p:nvSpPr>
          <p:spPr>
            <a:xfrm>
              <a:off x="7934239" y="3555560"/>
              <a:ext cx="1697922" cy="367094"/>
            </a:xfrm>
            <a:prstGeom prst="rect">
              <a:avLst/>
            </a:prstGeom>
            <a:solidFill>
              <a:srgbClr val="C4BD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050" b="1" dirty="0" smtClean="0"/>
                <a:t>Ekstern etterlevelse</a:t>
              </a:r>
              <a:br>
                <a:rPr lang="nb-NO" sz="1050" b="1" dirty="0" smtClean="0"/>
              </a:br>
              <a:r>
                <a:rPr lang="nb-NO" sz="1050" b="1" dirty="0" smtClean="0"/>
                <a:t>(kontroll)</a:t>
              </a:r>
              <a:endParaRPr lang="nb-NO" sz="1050" dirty="0"/>
            </a:p>
          </p:txBody>
        </p:sp>
      </p:grpSp>
      <p:grpSp>
        <p:nvGrpSpPr>
          <p:cNvPr id="13" name="Gruppe 12"/>
          <p:cNvGrpSpPr/>
          <p:nvPr/>
        </p:nvGrpSpPr>
        <p:grpSpPr>
          <a:xfrm>
            <a:off x="10043348" y="2096286"/>
            <a:ext cx="2023630" cy="3932380"/>
            <a:chOff x="10098897" y="2198225"/>
            <a:chExt cx="2023630" cy="4048835"/>
          </a:xfrm>
        </p:grpSpPr>
        <p:sp>
          <p:nvSpPr>
            <p:cNvPr id="107" name="Rektangel 106"/>
            <p:cNvSpPr/>
            <p:nvPr/>
          </p:nvSpPr>
          <p:spPr>
            <a:xfrm>
              <a:off x="10098902" y="2198225"/>
              <a:ext cx="2023625" cy="37642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Kontaktsenter</a:t>
              </a:r>
              <a:br>
                <a:rPr lang="nb-NO" sz="1100" b="1" dirty="0"/>
              </a:br>
              <a:r>
                <a:rPr lang="nb-NO" sz="1100" dirty="0"/>
                <a:t>Wenche Kristoffersen</a:t>
              </a:r>
            </a:p>
          </p:txBody>
        </p:sp>
        <p:sp>
          <p:nvSpPr>
            <p:cNvPr id="108" name="Rektangel 107"/>
            <p:cNvSpPr/>
            <p:nvPr/>
          </p:nvSpPr>
          <p:spPr>
            <a:xfrm>
              <a:off x="10098902" y="3494369"/>
              <a:ext cx="2023625" cy="37642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Fakturabehandling</a:t>
              </a:r>
              <a:br>
                <a:rPr lang="nb-NO" sz="1100" b="1" dirty="0"/>
              </a:br>
              <a:r>
                <a:rPr lang="nb-NO" sz="1100" dirty="0"/>
                <a:t>Ingeborg Alm</a:t>
              </a:r>
            </a:p>
          </p:txBody>
        </p:sp>
        <p:sp>
          <p:nvSpPr>
            <p:cNvPr id="109" name="Rektangel 108"/>
            <p:cNvSpPr/>
            <p:nvPr/>
          </p:nvSpPr>
          <p:spPr>
            <a:xfrm>
              <a:off x="10098897" y="3935796"/>
              <a:ext cx="2023625" cy="583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100" b="1" dirty="0"/>
                <a:t>Oppgjør, kontroll og avstemming</a:t>
              </a:r>
              <a:br>
                <a:rPr lang="nb-NO" sz="1100" b="1" dirty="0"/>
              </a:br>
              <a:r>
                <a:rPr lang="nb-NO" sz="1100" dirty="0"/>
                <a:t>Janne Kittelsen</a:t>
              </a:r>
            </a:p>
          </p:txBody>
        </p:sp>
        <p:sp>
          <p:nvSpPr>
            <p:cNvPr id="130" name="Rektangel 129"/>
            <p:cNvSpPr/>
            <p:nvPr/>
          </p:nvSpPr>
          <p:spPr>
            <a:xfrm>
              <a:off x="10414998" y="2628735"/>
              <a:ext cx="1697922" cy="3779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050" b="1" dirty="0" smtClean="0"/>
                <a:t>Team A</a:t>
              </a:r>
              <a:r>
                <a:rPr lang="nb-NO" sz="1050" b="1" dirty="0"/>
                <a:t/>
              </a:r>
              <a:br>
                <a:rPr lang="nb-NO" sz="1050" b="1" dirty="0"/>
              </a:br>
              <a:r>
                <a:rPr lang="nb-NO" sz="1050" dirty="0" err="1" smtClean="0"/>
                <a:t>Sivakumar</a:t>
              </a:r>
              <a:r>
                <a:rPr lang="nb-NO" sz="1050" dirty="0" smtClean="0"/>
                <a:t> </a:t>
              </a:r>
              <a:r>
                <a:rPr lang="nb-NO" sz="1050" dirty="0" err="1" smtClean="0"/>
                <a:t>Sivananthan</a:t>
              </a:r>
              <a:endParaRPr lang="nb-NO" sz="1050" dirty="0"/>
            </a:p>
          </p:txBody>
        </p:sp>
        <p:sp>
          <p:nvSpPr>
            <p:cNvPr id="131" name="Rektangel 130"/>
            <p:cNvSpPr/>
            <p:nvPr/>
          </p:nvSpPr>
          <p:spPr>
            <a:xfrm>
              <a:off x="10414998" y="3060783"/>
              <a:ext cx="1697922" cy="3779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050" b="1" dirty="0" smtClean="0"/>
                <a:t>Team B</a:t>
              </a:r>
              <a:r>
                <a:rPr lang="nb-NO" sz="1050" b="1" dirty="0"/>
                <a:t/>
              </a:r>
              <a:br>
                <a:rPr lang="nb-NO" sz="1050" b="1" dirty="0"/>
              </a:br>
              <a:r>
                <a:rPr lang="nb-NO" sz="1050" dirty="0" smtClean="0"/>
                <a:t>Tommy K. </a:t>
              </a:r>
              <a:r>
                <a:rPr lang="nb-NO" sz="1050" dirty="0" err="1" smtClean="0"/>
                <a:t>Hopmoen</a:t>
              </a:r>
              <a:endParaRPr lang="nb-NO" sz="1050" dirty="0"/>
            </a:p>
          </p:txBody>
        </p:sp>
        <p:sp>
          <p:nvSpPr>
            <p:cNvPr id="132" name="Rektangel 131"/>
            <p:cNvSpPr/>
            <p:nvPr/>
          </p:nvSpPr>
          <p:spPr>
            <a:xfrm>
              <a:off x="10414998" y="4574489"/>
              <a:ext cx="1697922" cy="3779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Kontroll </a:t>
              </a:r>
              <a:r>
                <a:rPr lang="nb-NO" sz="105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og </a:t>
              </a:r>
              <a:r>
                <a:rPr lang="nb-NO" sz="1050" b="1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kjøring   </a:t>
              </a:r>
              <a:r>
                <a:rPr lang="nb-NO" sz="105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/>
              </a:r>
              <a:br>
                <a:rPr lang="nb-NO" sz="105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</a:br>
              <a:r>
                <a:rPr lang="nb-NO" sz="105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Aina Helen Holten</a:t>
              </a:r>
            </a:p>
          </p:txBody>
        </p:sp>
        <p:sp>
          <p:nvSpPr>
            <p:cNvPr id="133" name="Rektangel 132"/>
            <p:cNvSpPr/>
            <p:nvPr/>
          </p:nvSpPr>
          <p:spPr>
            <a:xfrm>
              <a:off x="10414998" y="5869095"/>
              <a:ext cx="1697922" cy="3779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Regnskapsrapportering</a:t>
              </a:r>
              <a:r>
                <a:rPr lang="nb-NO" sz="105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/>
              </a:r>
              <a:br>
                <a:rPr lang="nb-NO" sz="105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</a:br>
              <a:r>
                <a:rPr lang="nb-NO" sz="105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Nadia </a:t>
              </a:r>
              <a:r>
                <a:rPr lang="nb-NO" sz="1050" dirty="0" err="1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Djordjevic</a:t>
              </a:r>
              <a:endParaRPr lang="nb-NO" sz="105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  <p:sp>
          <p:nvSpPr>
            <p:cNvPr id="134" name="Rektangel 133"/>
            <p:cNvSpPr/>
            <p:nvPr/>
          </p:nvSpPr>
          <p:spPr>
            <a:xfrm>
              <a:off x="10414998" y="5437047"/>
              <a:ext cx="1697922" cy="3779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Register- og </a:t>
              </a:r>
              <a:r>
                <a:rPr lang="nb-NO" sz="1050" b="1" dirty="0" err="1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tilgangsadmin</a:t>
              </a:r>
              <a:r>
                <a:rPr lang="nb-NO" sz="105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.</a:t>
              </a:r>
              <a:br>
                <a:rPr lang="nb-NO" sz="105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</a:br>
              <a:r>
                <a:rPr lang="nb-NO" sz="105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Janne Kittelsen (</a:t>
              </a:r>
              <a:r>
                <a:rPr lang="nb-NO" sz="1050" dirty="0" err="1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fung</a:t>
              </a:r>
              <a:r>
                <a:rPr lang="nb-NO" sz="105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.)</a:t>
              </a:r>
              <a:endParaRPr lang="nb-NO" sz="105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  <p:sp>
          <p:nvSpPr>
            <p:cNvPr id="135" name="Rektangel 134"/>
            <p:cNvSpPr/>
            <p:nvPr/>
          </p:nvSpPr>
          <p:spPr>
            <a:xfrm>
              <a:off x="10424600" y="5004999"/>
              <a:ext cx="1697922" cy="3779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Remittering</a:t>
              </a:r>
              <a:br>
                <a:rPr lang="nb-NO" sz="1050" b="1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</a:br>
              <a:r>
                <a:rPr lang="nb-NO" sz="105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Kai Ove Andreassen</a:t>
              </a: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5183316" y="2514413"/>
            <a:ext cx="2033227" cy="4383148"/>
            <a:chOff x="5238865" y="2172731"/>
            <a:chExt cx="2033227" cy="4964501"/>
          </a:xfrm>
        </p:grpSpPr>
        <p:sp>
          <p:nvSpPr>
            <p:cNvPr id="97" name="Rektangel 96"/>
            <p:cNvSpPr/>
            <p:nvPr/>
          </p:nvSpPr>
          <p:spPr>
            <a:xfrm>
              <a:off x="5238870" y="2172731"/>
              <a:ext cx="2023625" cy="44722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800" b="1" dirty="0"/>
                <a:t>Løsningsekspertise</a:t>
              </a:r>
              <a:r>
                <a:rPr lang="nb-NO" sz="900" b="1" dirty="0"/>
                <a:t> og 3. linjesupport</a:t>
              </a:r>
              <a:br>
                <a:rPr lang="nb-NO" sz="900" b="1" dirty="0"/>
              </a:br>
              <a:r>
                <a:rPr lang="nb-NO" sz="900" dirty="0"/>
                <a:t>Tina Frigård</a:t>
              </a:r>
            </a:p>
          </p:txBody>
        </p:sp>
        <p:sp>
          <p:nvSpPr>
            <p:cNvPr id="98" name="Rektangel 97"/>
            <p:cNvSpPr/>
            <p:nvPr/>
          </p:nvSpPr>
          <p:spPr>
            <a:xfrm>
              <a:off x="5238865" y="2713312"/>
              <a:ext cx="2023625" cy="4219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900" b="1" dirty="0"/>
                <a:t>Leveranse – lønn og </a:t>
              </a:r>
              <a:r>
                <a:rPr lang="nb-NO" sz="800" b="1" dirty="0"/>
                <a:t>regnskapstjenester</a:t>
              </a:r>
              <a:r>
                <a:rPr lang="nb-NO" sz="900" b="1" dirty="0"/>
                <a:t/>
              </a:r>
              <a:br>
                <a:rPr lang="nb-NO" sz="900" b="1" dirty="0"/>
              </a:br>
              <a:r>
                <a:rPr lang="nb-NO" sz="900" dirty="0" smtClean="0"/>
                <a:t>Terje Tolcsiner</a:t>
              </a:r>
              <a:endParaRPr lang="nb-NO" sz="900" dirty="0"/>
            </a:p>
          </p:txBody>
        </p:sp>
        <p:sp>
          <p:nvSpPr>
            <p:cNvPr id="99" name="Rektangel 98"/>
            <p:cNvSpPr/>
            <p:nvPr/>
          </p:nvSpPr>
          <p:spPr>
            <a:xfrm>
              <a:off x="5238865" y="5279269"/>
              <a:ext cx="2023625" cy="43672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900" b="1" dirty="0"/>
                <a:t>Operativ </a:t>
              </a:r>
              <a:r>
                <a:rPr lang="nb-NO" sz="900" b="1" dirty="0" err="1"/>
                <a:t>sourcing</a:t>
              </a:r>
              <a:r>
                <a:rPr lang="nb-NO" sz="900" b="1" dirty="0"/>
                <a:t> og plattformforvaltning -miljø </a:t>
              </a:r>
            </a:p>
            <a:p>
              <a:pPr lvl="0" algn="ctr"/>
              <a:r>
                <a:rPr lang="nb-NO" sz="900" dirty="0"/>
                <a:t>Espen Jørgensen </a:t>
              </a:r>
              <a:r>
                <a:rPr lang="nb-NO" sz="900" dirty="0" err="1"/>
                <a:t>Flereng</a:t>
              </a:r>
              <a:endParaRPr lang="nb-NO" sz="900" dirty="0"/>
            </a:p>
          </p:txBody>
        </p:sp>
        <p:sp>
          <p:nvSpPr>
            <p:cNvPr id="100" name="Rektangel 99"/>
            <p:cNvSpPr/>
            <p:nvPr/>
          </p:nvSpPr>
          <p:spPr>
            <a:xfrm>
              <a:off x="5238865" y="6026729"/>
              <a:ext cx="2023625" cy="58307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b-NO" sz="1050" b="1" dirty="0"/>
                <a:t>Plattformforvaltning – systemutvikling</a:t>
              </a:r>
              <a:br>
                <a:rPr lang="nb-NO" sz="1050" b="1" dirty="0"/>
              </a:br>
              <a:r>
                <a:rPr lang="nb-NO" sz="1050" dirty="0"/>
                <a:t>Øystein Haga</a:t>
              </a:r>
            </a:p>
          </p:txBody>
        </p:sp>
        <p:sp>
          <p:nvSpPr>
            <p:cNvPr id="136" name="Rektangel 135"/>
            <p:cNvSpPr/>
            <p:nvPr/>
          </p:nvSpPr>
          <p:spPr>
            <a:xfrm>
              <a:off x="5564568" y="3211187"/>
              <a:ext cx="1697922" cy="24829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70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Lønn</a:t>
              </a:r>
              <a:r>
                <a:rPr lang="nb-NO" sz="80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 A</a:t>
              </a:r>
              <a:br>
                <a:rPr lang="nb-NO" sz="80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</a:br>
              <a:r>
                <a:rPr lang="nb-NO" sz="70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J</a:t>
              </a:r>
              <a:r>
                <a:rPr lang="nb-NO" sz="70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an-Haakon</a:t>
              </a:r>
              <a:r>
                <a:rPr lang="nb-NO" sz="80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 </a:t>
              </a:r>
              <a:r>
                <a:rPr lang="nb-NO" sz="800" dirty="0" err="1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Schultze</a:t>
              </a:r>
              <a:endParaRPr lang="nb-NO" sz="80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  <p:sp>
          <p:nvSpPr>
            <p:cNvPr id="137" name="Rektangel 136"/>
            <p:cNvSpPr/>
            <p:nvPr/>
          </p:nvSpPr>
          <p:spPr>
            <a:xfrm>
              <a:off x="5564568" y="4505793"/>
              <a:ext cx="1697922" cy="24829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80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Regnskap A</a:t>
              </a:r>
              <a:r>
                <a:rPr lang="nb-NO" sz="80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/>
              </a:r>
              <a:br>
                <a:rPr lang="nb-NO" sz="800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</a:br>
              <a:r>
                <a:rPr lang="nb-NO" sz="800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Tore Vangbo</a:t>
              </a:r>
              <a:endParaRPr lang="nb-NO" sz="80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  <p:sp>
          <p:nvSpPr>
            <p:cNvPr id="138" name="Rektangel 137"/>
            <p:cNvSpPr/>
            <p:nvPr/>
          </p:nvSpPr>
          <p:spPr>
            <a:xfrm>
              <a:off x="5564568" y="4073744"/>
              <a:ext cx="1697922" cy="24829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800" b="1" dirty="0" smtClean="0">
                  <a:solidFill>
                    <a:srgbClr val="FFFFFF"/>
                  </a:solidFill>
                  <a:ea typeface="Arial Unicode MS"/>
                  <a:cs typeface="Arial Unicode MS"/>
                </a:rPr>
                <a:t>Lønn C</a:t>
              </a:r>
              <a:r>
                <a:rPr lang="nb-NO" sz="800" b="1" dirty="0">
                  <a:solidFill>
                    <a:srgbClr val="FFFFFF"/>
                  </a:solidFill>
                  <a:ea typeface="Arial Unicode MS"/>
                  <a:cs typeface="Arial Unicode MS"/>
                </a:rPr>
                <a:t/>
              </a:r>
              <a:br>
                <a:rPr lang="nb-NO" sz="800" b="1" dirty="0">
                  <a:solidFill>
                    <a:srgbClr val="FFFFFF"/>
                  </a:solidFill>
                  <a:ea typeface="Arial Unicode MS"/>
                  <a:cs typeface="Arial Unicode MS"/>
                </a:rPr>
              </a:br>
              <a:r>
                <a:rPr lang="nb-NO" sz="800" dirty="0" smtClean="0">
                  <a:solidFill>
                    <a:srgbClr val="FFFFFF"/>
                  </a:solidFill>
                  <a:ea typeface="Arial Unicode MS"/>
                  <a:cs typeface="Arial Unicode MS"/>
                </a:rPr>
                <a:t>Svetlana Olsen</a:t>
              </a:r>
              <a:endParaRPr lang="nb-NO" sz="800" dirty="0">
                <a:solidFill>
                  <a:srgbClr val="FFFFFF"/>
                </a:solidFill>
                <a:ea typeface="Arial Unicode MS"/>
                <a:cs typeface="Arial Unicode MS"/>
              </a:endParaRPr>
            </a:p>
          </p:txBody>
        </p:sp>
        <p:sp>
          <p:nvSpPr>
            <p:cNvPr id="139" name="Rektangel 138"/>
            <p:cNvSpPr/>
            <p:nvPr/>
          </p:nvSpPr>
          <p:spPr>
            <a:xfrm>
              <a:off x="5574170" y="3641697"/>
              <a:ext cx="1697922" cy="24829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800" b="1" dirty="0" smtClean="0">
                  <a:solidFill>
                    <a:srgbClr val="FFFFFF"/>
                  </a:solidFill>
                  <a:ea typeface="Arial Unicode MS"/>
                  <a:cs typeface="Arial Unicode MS"/>
                </a:rPr>
                <a:t>Lønn B</a:t>
              </a:r>
              <a:r>
                <a:rPr lang="nb-NO" sz="800" b="1" dirty="0">
                  <a:solidFill>
                    <a:srgbClr val="FFFFFF"/>
                  </a:solidFill>
                  <a:ea typeface="Arial Unicode MS"/>
                  <a:cs typeface="Arial Unicode MS"/>
                </a:rPr>
                <a:t/>
              </a:r>
              <a:br>
                <a:rPr lang="nb-NO" sz="800" b="1" dirty="0">
                  <a:solidFill>
                    <a:srgbClr val="FFFFFF"/>
                  </a:solidFill>
                  <a:ea typeface="Arial Unicode MS"/>
                  <a:cs typeface="Arial Unicode MS"/>
                </a:rPr>
              </a:br>
              <a:r>
                <a:rPr lang="nb-NO" sz="800" dirty="0">
                  <a:solidFill>
                    <a:srgbClr val="FFFFFF"/>
                  </a:solidFill>
                  <a:ea typeface="Arial Unicode MS"/>
                  <a:cs typeface="Arial Unicode MS"/>
                </a:rPr>
                <a:t>Viosa  </a:t>
              </a:r>
              <a:r>
                <a:rPr lang="nb-NO" sz="800" dirty="0" smtClean="0">
                  <a:solidFill>
                    <a:srgbClr val="FFFFFF"/>
                  </a:solidFill>
                  <a:ea typeface="Arial Unicode MS"/>
                  <a:cs typeface="Arial Unicode MS"/>
                </a:rPr>
                <a:t>Krasniqi Dulovi </a:t>
              </a:r>
            </a:p>
          </p:txBody>
        </p:sp>
        <p:sp>
          <p:nvSpPr>
            <p:cNvPr id="141" name="Rektangel 140"/>
            <p:cNvSpPr/>
            <p:nvPr/>
          </p:nvSpPr>
          <p:spPr>
            <a:xfrm>
              <a:off x="5557354" y="5775532"/>
              <a:ext cx="1697922" cy="1889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IT sikkerhet</a:t>
              </a:r>
              <a:endParaRPr lang="nb-NO" sz="105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  <p:sp>
          <p:nvSpPr>
            <p:cNvPr id="142" name="Rektangel 141"/>
            <p:cNvSpPr/>
            <p:nvPr/>
          </p:nvSpPr>
          <p:spPr>
            <a:xfrm>
              <a:off x="5564568" y="6948250"/>
              <a:ext cx="1697922" cy="1889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Tjeneste</a:t>
              </a:r>
              <a:endParaRPr lang="nb-NO" sz="105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  <p:sp>
          <p:nvSpPr>
            <p:cNvPr id="143" name="Rektangel 142"/>
            <p:cNvSpPr/>
            <p:nvPr/>
          </p:nvSpPr>
          <p:spPr>
            <a:xfrm>
              <a:off x="5564568" y="6684534"/>
              <a:ext cx="1697922" cy="18898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nb-NO" sz="1050" b="1" dirty="0" smtClean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Plattfor</a:t>
              </a:r>
              <a:r>
                <a:rPr lang="nb-NO" sz="1050" b="1" dirty="0">
                  <a:solidFill>
                    <a:srgbClr val="FFFFFF"/>
                  </a:solidFill>
                  <a:latin typeface="+mj-lt"/>
                  <a:ea typeface="Arial Unicode MS"/>
                  <a:cs typeface="Arial Unicode MS"/>
                </a:rPr>
                <a:t>m</a:t>
              </a:r>
              <a:endParaRPr lang="nb-NO" sz="105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endParaRPr>
            </a:p>
          </p:txBody>
        </p:sp>
      </p:grpSp>
      <p:sp>
        <p:nvSpPr>
          <p:cNvPr id="159" name="Rektangel 158"/>
          <p:cNvSpPr/>
          <p:nvPr/>
        </p:nvSpPr>
        <p:spPr>
          <a:xfrm>
            <a:off x="2993024" y="3584146"/>
            <a:ext cx="1697922" cy="365600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 smtClean="0"/>
              <a:t>Systemutvikling</a:t>
            </a:r>
            <a:endParaRPr lang="nb-NO" sz="1050" b="1" dirty="0"/>
          </a:p>
          <a:p>
            <a:pPr lvl="0" algn="ctr"/>
            <a:r>
              <a:rPr lang="nb-NO" sz="1050" dirty="0" smtClean="0"/>
              <a:t>Ingunn Borud</a:t>
            </a:r>
            <a:endParaRPr lang="nb-NO" sz="1050" dirty="0"/>
          </a:p>
        </p:txBody>
      </p:sp>
      <p:grpSp>
        <p:nvGrpSpPr>
          <p:cNvPr id="172" name="Gruppe 171"/>
          <p:cNvGrpSpPr/>
          <p:nvPr/>
        </p:nvGrpSpPr>
        <p:grpSpPr>
          <a:xfrm>
            <a:off x="552037" y="6078272"/>
            <a:ext cx="671255" cy="419934"/>
            <a:chOff x="10212195" y="5024586"/>
            <a:chExt cx="671255" cy="419934"/>
          </a:xfrm>
        </p:grpSpPr>
        <p:cxnSp>
          <p:nvCxnSpPr>
            <p:cNvPr id="185" name="Rett linje 184"/>
            <p:cNvCxnSpPr/>
            <p:nvPr/>
          </p:nvCxnSpPr>
          <p:spPr>
            <a:xfrm>
              <a:off x="10212195" y="5024586"/>
              <a:ext cx="405" cy="41993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Rett linje 191"/>
            <p:cNvCxnSpPr/>
            <p:nvPr/>
          </p:nvCxnSpPr>
          <p:spPr>
            <a:xfrm>
              <a:off x="10212600" y="5444520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9" name="Rektangel 208"/>
          <p:cNvSpPr/>
          <p:nvPr/>
        </p:nvSpPr>
        <p:spPr>
          <a:xfrm>
            <a:off x="684483" y="6299127"/>
            <a:ext cx="1697922" cy="365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 sz="1050" b="1" dirty="0"/>
          </a:p>
          <a:p>
            <a:pPr lvl="0" algn="ctr"/>
            <a:r>
              <a:rPr lang="nb-NO" sz="1050" b="1" dirty="0" err="1" smtClean="0"/>
              <a:t>Innholdsteam</a:t>
            </a:r>
            <a:r>
              <a:rPr lang="nb-NO" sz="1050" b="1" dirty="0" smtClean="0"/>
              <a:t> - internett</a:t>
            </a:r>
            <a:endParaRPr lang="nb-NO" sz="1050" b="1" dirty="0"/>
          </a:p>
          <a:p>
            <a:pPr lvl="0" algn="ctr"/>
            <a:r>
              <a:rPr lang="nb-NO" sz="1050" dirty="0" smtClean="0"/>
              <a:t>Torill Engströ</a:t>
            </a:r>
            <a:r>
              <a:rPr lang="nb-NO" sz="1050" dirty="0"/>
              <a:t>m</a:t>
            </a:r>
            <a:endParaRPr lang="nb-NO" sz="1050" dirty="0"/>
          </a:p>
          <a:p>
            <a:pPr lvl="0" algn="ctr"/>
            <a:endParaRPr lang="nb-NO" sz="1050" dirty="0"/>
          </a:p>
        </p:txBody>
      </p:sp>
      <p:sp>
        <p:nvSpPr>
          <p:cNvPr id="210" name="Rektangel 209"/>
          <p:cNvSpPr/>
          <p:nvPr/>
        </p:nvSpPr>
        <p:spPr>
          <a:xfrm>
            <a:off x="702593" y="3550359"/>
            <a:ext cx="1692807" cy="401766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 sz="1050" b="1" dirty="0" smtClean="0"/>
          </a:p>
          <a:p>
            <a:pPr lvl="0" algn="ctr"/>
            <a:r>
              <a:rPr lang="nb-NO" sz="1050" b="1" dirty="0" smtClean="0"/>
              <a:t>Kommunikasjon og rekruttering</a:t>
            </a:r>
            <a:endParaRPr lang="nb-NO" sz="1050" b="1" dirty="0" smtClean="0"/>
          </a:p>
          <a:p>
            <a:pPr lvl="0" algn="ctr"/>
            <a:endParaRPr lang="nb-NO" sz="1050" dirty="0"/>
          </a:p>
        </p:txBody>
      </p:sp>
      <p:grpSp>
        <p:nvGrpSpPr>
          <p:cNvPr id="214" name="Gruppe 213"/>
          <p:cNvGrpSpPr/>
          <p:nvPr/>
        </p:nvGrpSpPr>
        <p:grpSpPr>
          <a:xfrm>
            <a:off x="535793" y="3766397"/>
            <a:ext cx="670850" cy="1439442"/>
            <a:chOff x="10212195" y="4919746"/>
            <a:chExt cx="670850" cy="785588"/>
          </a:xfrm>
        </p:grpSpPr>
        <p:cxnSp>
          <p:nvCxnSpPr>
            <p:cNvPr id="232" name="Rett linje 231"/>
            <p:cNvCxnSpPr/>
            <p:nvPr/>
          </p:nvCxnSpPr>
          <p:spPr>
            <a:xfrm>
              <a:off x="10212195" y="5429808"/>
              <a:ext cx="67085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0" name="Gruppe 229"/>
            <p:cNvGrpSpPr/>
            <p:nvPr/>
          </p:nvGrpSpPr>
          <p:grpSpPr>
            <a:xfrm>
              <a:off x="10212195" y="4919746"/>
              <a:ext cx="670850" cy="785588"/>
              <a:chOff x="2628503" y="2835882"/>
              <a:chExt cx="670850" cy="1138860"/>
            </a:xfrm>
          </p:grpSpPr>
          <p:cxnSp>
            <p:nvCxnSpPr>
              <p:cNvPr id="235" name="Rett linje 234"/>
              <p:cNvCxnSpPr/>
              <p:nvPr/>
            </p:nvCxnSpPr>
            <p:spPr>
              <a:xfrm>
                <a:off x="2628503" y="3974742"/>
                <a:ext cx="67085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Rett linje 238"/>
              <p:cNvCxnSpPr/>
              <p:nvPr/>
            </p:nvCxnSpPr>
            <p:spPr>
              <a:xfrm>
                <a:off x="2628503" y="2835882"/>
                <a:ext cx="0" cy="1134357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8" name="Rektangel 87"/>
          <p:cNvSpPr/>
          <p:nvPr/>
        </p:nvSpPr>
        <p:spPr>
          <a:xfrm>
            <a:off x="687563" y="4512049"/>
            <a:ext cx="1697922" cy="3670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900" b="1" dirty="0" smtClean="0"/>
              <a:t>Anskaffelser og prosjektledelse</a:t>
            </a:r>
            <a:r>
              <a:rPr lang="nb-NO" sz="1050" b="1" dirty="0"/>
              <a:t/>
            </a:r>
            <a:br>
              <a:rPr lang="nb-NO" sz="1050" b="1" dirty="0"/>
            </a:br>
            <a:r>
              <a:rPr lang="nb-NO" sz="1050" dirty="0" smtClean="0"/>
              <a:t>Espen Skistad</a:t>
            </a:r>
            <a:endParaRPr lang="nb-NO" sz="1050" dirty="0"/>
          </a:p>
        </p:txBody>
      </p:sp>
      <p:sp>
        <p:nvSpPr>
          <p:cNvPr id="90" name="Rektangel 89"/>
          <p:cNvSpPr/>
          <p:nvPr/>
        </p:nvSpPr>
        <p:spPr>
          <a:xfrm>
            <a:off x="692666" y="4958015"/>
            <a:ext cx="1697922" cy="365600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 smtClean="0"/>
              <a:t>UKE-akademiet</a:t>
            </a:r>
            <a:br>
              <a:rPr lang="nb-NO" sz="1050" b="1" dirty="0" smtClean="0"/>
            </a:br>
            <a:r>
              <a:rPr lang="nb-NO" sz="1050" dirty="0" smtClean="0"/>
              <a:t>Kjersti Langmoen</a:t>
            </a:r>
            <a:endParaRPr lang="nb-NO" sz="1050" dirty="0"/>
          </a:p>
        </p:txBody>
      </p:sp>
      <p:cxnSp>
        <p:nvCxnSpPr>
          <p:cNvPr id="241" name="Rett linje 240"/>
          <p:cNvCxnSpPr/>
          <p:nvPr/>
        </p:nvCxnSpPr>
        <p:spPr>
          <a:xfrm flipV="1">
            <a:off x="535793" y="4219908"/>
            <a:ext cx="699943" cy="59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Rektangel 239"/>
          <p:cNvSpPr/>
          <p:nvPr/>
        </p:nvSpPr>
        <p:spPr>
          <a:xfrm>
            <a:off x="702593" y="4043107"/>
            <a:ext cx="1697909" cy="365600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100" b="1" dirty="0"/>
              <a:t>Personalomstilling</a:t>
            </a:r>
            <a:br>
              <a:rPr lang="nb-NO" sz="1100" b="1" dirty="0"/>
            </a:br>
            <a:r>
              <a:rPr lang="nb-NO" sz="1100" dirty="0" smtClean="0"/>
              <a:t>Odd Gunnar Heimdal</a:t>
            </a:r>
            <a:endParaRPr lang="nb-NO" sz="1100" dirty="0"/>
          </a:p>
        </p:txBody>
      </p:sp>
      <p:cxnSp>
        <p:nvCxnSpPr>
          <p:cNvPr id="243" name="Rett linje 242"/>
          <p:cNvCxnSpPr/>
          <p:nvPr/>
        </p:nvCxnSpPr>
        <p:spPr>
          <a:xfrm>
            <a:off x="5057970" y="2358628"/>
            <a:ext cx="67085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Rektangel 241"/>
          <p:cNvSpPr/>
          <p:nvPr/>
        </p:nvSpPr>
        <p:spPr>
          <a:xfrm>
            <a:off x="5183316" y="2126455"/>
            <a:ext cx="2016411" cy="3584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050" b="1" dirty="0"/>
              <a:t>Servicesenter</a:t>
            </a:r>
            <a:br>
              <a:rPr lang="nb-NO" sz="1050" b="1" dirty="0"/>
            </a:br>
            <a:r>
              <a:rPr lang="nb-NO" sz="1050" smtClean="0"/>
              <a:t>Anders Wik</a:t>
            </a:r>
            <a:endParaRPr lang="nb-NO" sz="1050" dirty="0"/>
          </a:p>
        </p:txBody>
      </p:sp>
      <p:sp>
        <p:nvSpPr>
          <p:cNvPr id="244" name="Rektangel 243"/>
          <p:cNvSpPr/>
          <p:nvPr/>
        </p:nvSpPr>
        <p:spPr>
          <a:xfrm>
            <a:off x="5501805" y="4891257"/>
            <a:ext cx="1697922" cy="2192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nb-NO" sz="800" b="1" dirty="0" smtClean="0">
                <a:solidFill>
                  <a:srgbClr val="FFFFFF"/>
                </a:solidFill>
                <a:latin typeface="+mj-lt"/>
                <a:ea typeface="Arial Unicode MS"/>
                <a:cs typeface="Arial Unicode MS"/>
              </a:rPr>
              <a:t>Regnskap B</a:t>
            </a:r>
            <a:r>
              <a:rPr lang="nb-NO" sz="80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rPr>
              <a:t/>
            </a:r>
            <a:br>
              <a:rPr lang="nb-NO" sz="800" dirty="0">
                <a:solidFill>
                  <a:srgbClr val="FFFFFF"/>
                </a:solidFill>
                <a:latin typeface="+mj-lt"/>
                <a:ea typeface="Arial Unicode MS"/>
                <a:cs typeface="Arial Unicode MS"/>
              </a:rPr>
            </a:br>
            <a:r>
              <a:rPr lang="nb-NO" sz="800" dirty="0" smtClean="0">
                <a:solidFill>
                  <a:srgbClr val="FFFFFF"/>
                </a:solidFill>
                <a:latin typeface="+mj-lt"/>
                <a:ea typeface="Arial Unicode MS"/>
                <a:cs typeface="Arial Unicode MS"/>
              </a:rPr>
              <a:t>Hilde P. Buraas</a:t>
            </a:r>
            <a:endParaRPr lang="nb-NO" sz="800" dirty="0">
              <a:solidFill>
                <a:srgbClr val="FFFFFF"/>
              </a:solidFill>
              <a:latin typeface="+mj-lt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4554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g.kart skrif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482</Words>
  <Application>Microsoft Office PowerPoint</Application>
  <PresentationFormat>Egendefinert</PresentationFormat>
  <Paragraphs>94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 Unicode MS</vt:lpstr>
      <vt:lpstr>Arial</vt:lpstr>
      <vt:lpstr>Calibri</vt:lpstr>
      <vt:lpstr>Office-tema</vt:lpstr>
      <vt:lpstr>PowerPoint-presentasjon</vt:lpstr>
      <vt:lpstr>PowerPoint-presentasjon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Emma-Marie Skattum</dc:creator>
  <cp:lastModifiedBy>Adrian Renke Bracht</cp:lastModifiedBy>
  <cp:revision>125</cp:revision>
  <cp:lastPrinted>2020-03-12T09:16:52Z</cp:lastPrinted>
  <dcterms:created xsi:type="dcterms:W3CDTF">2016-04-14T11:41:41Z</dcterms:created>
  <dcterms:modified xsi:type="dcterms:W3CDTF">2020-08-24T12:36:37Z</dcterms:modified>
</cp:coreProperties>
</file>