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714" r:id="rId1"/>
  </p:sldMasterIdLst>
  <p:notesMasterIdLst>
    <p:notesMasterId r:id="rId11"/>
  </p:notesMasterIdLst>
  <p:sldIdLst>
    <p:sldId id="256" r:id="rId2"/>
    <p:sldId id="261" r:id="rId3"/>
    <p:sldId id="279" r:id="rId4"/>
    <p:sldId id="284" r:id="rId5"/>
    <p:sldId id="285" r:id="rId6"/>
    <p:sldId id="287" r:id="rId7"/>
    <p:sldId id="286" r:id="rId8"/>
    <p:sldId id="288" r:id="rId9"/>
    <p:sldId id="289" r:id="rId10"/>
  </p:sldIdLst>
  <p:sldSz cx="12192000" cy="6858000"/>
  <p:notesSz cx="6858000" cy="9144000"/>
  <p:embeddedFontLst>
    <p:embeddedFont>
      <p:font typeface="Oslo Sans Office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26B"/>
    <a:srgbClr val="E3EB75"/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682"/>
  </p:normalViewPr>
  <p:slideViewPr>
    <p:cSldViewPr snapToGrid="0" snapToObjects="1" showGuides="1">
      <p:cViewPr varScale="1">
        <p:scale>
          <a:sx n="57" d="100"/>
          <a:sy n="57" d="100"/>
        </p:scale>
        <p:origin x="6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[regner for avdelingsrapporter tom august 2020.xlsx]samlet sfv graf!Pivottabell7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</c:pivotFmt>
      <c:pivotFmt>
        <c:idx val="7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</c:pivotFmt>
      <c:pivotFmt>
        <c:idx val="89"/>
        <c:marker>
          <c:symbol val="none"/>
        </c:marker>
      </c:pivotFmt>
      <c:pivotFmt>
        <c:idx val="90"/>
      </c:pivotFmt>
      <c:pivotFmt>
        <c:idx val="91"/>
        <c:marker>
          <c:symbol val="none"/>
        </c:marker>
      </c:pivotFmt>
      <c:pivotFmt>
        <c:idx val="92"/>
      </c:pivotFmt>
      <c:pivotFmt>
        <c:idx val="93"/>
        <c:marker>
          <c:symbol val="none"/>
        </c:marker>
      </c:pivotFmt>
      <c:pivotFmt>
        <c:idx val="94"/>
      </c:pivotFmt>
      <c:pivotFmt>
        <c:idx val="95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'samlet sfv graf'!$B$3:$B$5</c:f>
              <c:strCache>
                <c:ptCount val="1"/>
                <c:pt idx="0">
                  <c:v>2019 - Samlet sykefravær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'samlet sfv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'samlet sfv graf'!$B$6:$B$18</c:f>
              <c:numCache>
                <c:formatCode>General</c:formatCode>
                <c:ptCount val="12"/>
                <c:pt idx="0">
                  <c:v>6.9565588898762725</c:v>
                </c:pt>
                <c:pt idx="1">
                  <c:v>8.4040482301099235</c:v>
                </c:pt>
                <c:pt idx="2">
                  <c:v>7.6507211055685493</c:v>
                </c:pt>
                <c:pt idx="3">
                  <c:v>10.766667410800354</c:v>
                </c:pt>
                <c:pt idx="4">
                  <c:v>7.367553494677491</c:v>
                </c:pt>
                <c:pt idx="5">
                  <c:v>7.9687642165142973</c:v>
                </c:pt>
                <c:pt idx="6">
                  <c:v>8.9996145891574724</c:v>
                </c:pt>
                <c:pt idx="7">
                  <c:v>5.1260128636107494</c:v>
                </c:pt>
                <c:pt idx="8">
                  <c:v>6.8662305860490855</c:v>
                </c:pt>
                <c:pt idx="9">
                  <c:v>6.6786849875085164</c:v>
                </c:pt>
                <c:pt idx="10">
                  <c:v>6.6692168880092479</c:v>
                </c:pt>
                <c:pt idx="11">
                  <c:v>7.7428812335704862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DE-44D1-8213-F84ED45B3375}"/>
            </c:ext>
          </c:extLst>
        </c:ser>
        <c:ser>
          <c:idx val="1"/>
          <c:order val="1"/>
          <c:tx>
            <c:strRef>
              <c:f>'samlet sfv graf'!$C$3:$C$5</c:f>
              <c:strCache>
                <c:ptCount val="1"/>
                <c:pt idx="0">
                  <c:v>2019 - Mål for samlet  sykefravær: 6,7%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'samlet sfv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'samlet sfv graf'!$C$6:$C$18</c:f>
              <c:numCache>
                <c:formatCode>General</c:formatCode>
                <c:ptCount val="12"/>
                <c:pt idx="0">
                  <c:v>6.7</c:v>
                </c:pt>
                <c:pt idx="1">
                  <c:v>6.7</c:v>
                </c:pt>
                <c:pt idx="2">
                  <c:v>6.7</c:v>
                </c:pt>
                <c:pt idx="3">
                  <c:v>6.7</c:v>
                </c:pt>
                <c:pt idx="4">
                  <c:v>6.7</c:v>
                </c:pt>
                <c:pt idx="5">
                  <c:v>6.7</c:v>
                </c:pt>
                <c:pt idx="6">
                  <c:v>6.7</c:v>
                </c:pt>
                <c:pt idx="7">
                  <c:v>6.7</c:v>
                </c:pt>
                <c:pt idx="8">
                  <c:v>6.7</c:v>
                </c:pt>
                <c:pt idx="9">
                  <c:v>6.7</c:v>
                </c:pt>
                <c:pt idx="10">
                  <c:v>6.7</c:v>
                </c:pt>
                <c:pt idx="11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DE-44D1-8213-F84ED45B3375}"/>
            </c:ext>
          </c:extLst>
        </c:ser>
        <c:ser>
          <c:idx val="2"/>
          <c:order val="2"/>
          <c:tx>
            <c:strRef>
              <c:f>'samlet sfv graf'!$D$3:$D$5</c:f>
              <c:strCache>
                <c:ptCount val="1"/>
                <c:pt idx="0">
                  <c:v>2020 - Samlet sykefravær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'samlet sfv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'samlet sfv graf'!$D$6:$D$18</c:f>
              <c:numCache>
                <c:formatCode>General</c:formatCode>
                <c:ptCount val="12"/>
                <c:pt idx="0">
                  <c:v>7.7235541952426825</c:v>
                </c:pt>
                <c:pt idx="1">
                  <c:v>8.6947801580303263</c:v>
                </c:pt>
                <c:pt idx="2">
                  <c:v>7.2171193615071809</c:v>
                </c:pt>
                <c:pt idx="3">
                  <c:v>3.7689085064129233</c:v>
                </c:pt>
                <c:pt idx="4">
                  <c:v>5.0534462677206591</c:v>
                </c:pt>
                <c:pt idx="5">
                  <c:v>4.0109702301104111</c:v>
                </c:pt>
                <c:pt idx="6">
                  <c:v>6.24529955881719</c:v>
                </c:pt>
                <c:pt idx="7">
                  <c:v>4.9338077041331747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DE-44D1-8213-F84ED45B3375}"/>
            </c:ext>
          </c:extLst>
        </c:ser>
        <c:ser>
          <c:idx val="3"/>
          <c:order val="3"/>
          <c:tx>
            <c:strRef>
              <c:f>'samlet sfv graf'!$E$3:$E$5</c:f>
              <c:strCache>
                <c:ptCount val="1"/>
                <c:pt idx="0">
                  <c:v>2020 - Mål for samlet  sykefravær: 6,7%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'samlet sfv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'samlet sfv graf'!$E$6:$E$18</c:f>
              <c:numCache>
                <c:formatCode>General</c:formatCode>
                <c:ptCount val="12"/>
                <c:pt idx="0">
                  <c:v>6.7</c:v>
                </c:pt>
                <c:pt idx="1">
                  <c:v>6.7</c:v>
                </c:pt>
                <c:pt idx="2">
                  <c:v>6.7</c:v>
                </c:pt>
                <c:pt idx="3">
                  <c:v>6.7</c:v>
                </c:pt>
                <c:pt idx="4">
                  <c:v>6.7</c:v>
                </c:pt>
                <c:pt idx="5">
                  <c:v>6.7</c:v>
                </c:pt>
                <c:pt idx="6">
                  <c:v>6.7</c:v>
                </c:pt>
                <c:pt idx="7">
                  <c:v>6.7</c:v>
                </c:pt>
                <c:pt idx="8">
                  <c:v>6.7</c:v>
                </c:pt>
                <c:pt idx="9">
                  <c:v>6.7</c:v>
                </c:pt>
                <c:pt idx="10">
                  <c:v>6.7</c:v>
                </c:pt>
                <c:pt idx="11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DE-44D1-8213-F84ED45B3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771008"/>
        <c:axId val="175768704"/>
      </c:lineChart>
      <c:valAx>
        <c:axId val="1757687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771008"/>
        <c:crosses val="autoZero"/>
        <c:crossBetween val="midCat"/>
      </c:valAx>
      <c:catAx>
        <c:axId val="17577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576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[regner for avdelingsrapporter tom august 2020.xlsx]korttid sfv graf!Pivottabell2</c:name>
    <c:fmtId val="44"/>
  </c:pivotSource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korttid</a:t>
            </a:r>
            <a:endParaRPr lang="en-US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'korttid sfv graf'!$B$3:$B$4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'korttid sfv graf'!$A$5:$A$17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'korttid sfv graf'!$B$5:$B$17</c:f>
              <c:numCache>
                <c:formatCode>General</c:formatCode>
                <c:ptCount val="12"/>
                <c:pt idx="0">
                  <c:v>2.469410075876683</c:v>
                </c:pt>
                <c:pt idx="1">
                  <c:v>3.6575468500314763</c:v>
                </c:pt>
                <c:pt idx="2">
                  <c:v>3.4245051050040436</c:v>
                </c:pt>
                <c:pt idx="3">
                  <c:v>2.8676206460568689</c:v>
                </c:pt>
                <c:pt idx="4">
                  <c:v>2.7613883197510511</c:v>
                </c:pt>
                <c:pt idx="5">
                  <c:v>2.6079268316804263</c:v>
                </c:pt>
                <c:pt idx="6">
                  <c:v>3.0127185578034843</c:v>
                </c:pt>
                <c:pt idx="7">
                  <c:v>1.8984513145366571</c:v>
                </c:pt>
                <c:pt idx="8">
                  <c:v>3.0152687321685994</c:v>
                </c:pt>
                <c:pt idx="9">
                  <c:v>3.5091288767759354</c:v>
                </c:pt>
                <c:pt idx="10">
                  <c:v>3.0198501467763266</c:v>
                </c:pt>
                <c:pt idx="11">
                  <c:v>3.3267753058116614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6A-408C-BEE1-7E3A65BC7C1F}"/>
            </c:ext>
          </c:extLst>
        </c:ser>
        <c:ser>
          <c:idx val="1"/>
          <c:order val="1"/>
          <c:tx>
            <c:strRef>
              <c:f>'korttid sfv graf'!$C$3:$C$4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'korttid sfv graf'!$A$5:$A$17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'korttid sfv graf'!$C$5:$C$17</c:f>
              <c:numCache>
                <c:formatCode>General</c:formatCode>
                <c:ptCount val="12"/>
                <c:pt idx="0">
                  <c:v>2.9668675647250722</c:v>
                </c:pt>
                <c:pt idx="1">
                  <c:v>3.5129761225513083</c:v>
                </c:pt>
                <c:pt idx="2">
                  <c:v>2.5254995797396651</c:v>
                </c:pt>
                <c:pt idx="3">
                  <c:v>0.71709167111948113</c:v>
                </c:pt>
                <c:pt idx="4">
                  <c:v>0.91575407135817621</c:v>
                </c:pt>
                <c:pt idx="5">
                  <c:v>0.47337736043751932</c:v>
                </c:pt>
                <c:pt idx="6">
                  <c:v>1.1702601589407782</c:v>
                </c:pt>
                <c:pt idx="7">
                  <c:v>1.0471296174287346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6A-408C-BEE1-7E3A65BC7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367616"/>
        <c:axId val="276369408"/>
      </c:lineChart>
      <c:catAx>
        <c:axId val="27636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6369408"/>
        <c:crosses val="autoZero"/>
        <c:auto val="1"/>
        <c:lblAlgn val="ctr"/>
        <c:lblOffset val="100"/>
        <c:noMultiLvlLbl val="0"/>
      </c:catAx>
      <c:valAx>
        <c:axId val="276369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76367616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[regner for avdelingsrapporter tom august 2020.xlsx]langtid sfv graf!Pivottabell3</c:name>
    <c:fmtId val="36"/>
  </c:pivotSource>
  <c:chart>
    <c:title>
      <c:tx>
        <c:rich>
          <a:bodyPr/>
          <a:lstStyle/>
          <a:p>
            <a:pPr>
              <a:defRPr b="1"/>
            </a:pPr>
            <a:r>
              <a:rPr lang="en-US" b="1"/>
              <a:t>langtid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</c:pivotFmt>
      <c:pivotFmt>
        <c:idx val="104"/>
      </c:pivotFmt>
      <c:pivotFmt>
        <c:idx val="105"/>
      </c:pivotFmt>
      <c:pivotFmt>
        <c:idx val="106"/>
      </c:pivotFmt>
      <c:pivotFmt>
        <c:idx val="107"/>
      </c:pivotFmt>
      <c:pivotFmt>
        <c:idx val="108"/>
      </c:pivotFmt>
      <c:pivotFmt>
        <c:idx val="109"/>
      </c:pivotFmt>
      <c:pivotFmt>
        <c:idx val="110"/>
      </c:pivotFmt>
      <c:pivotFmt>
        <c:idx val="111"/>
      </c:pivotFmt>
      <c:pivotFmt>
        <c:idx val="112"/>
      </c:pivotFmt>
      <c:pivotFmt>
        <c:idx val="113"/>
      </c:pivotFmt>
      <c:pivotFmt>
        <c:idx val="114"/>
      </c:pivotFmt>
      <c:pivotFmt>
        <c:idx val="115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'langtid sfv graf'!$B$3:$B$4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'langtid sfv graf'!$A$5:$A$17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'langtid sfv graf'!$B$5:$B$17</c:f>
              <c:numCache>
                <c:formatCode>General</c:formatCode>
                <c:ptCount val="12"/>
                <c:pt idx="0">
                  <c:v>4.4871488139995899</c:v>
                </c:pt>
                <c:pt idx="1">
                  <c:v>4.7465013800784472</c:v>
                </c:pt>
                <c:pt idx="2">
                  <c:v>4.2262160005645084</c:v>
                </c:pt>
                <c:pt idx="3">
                  <c:v>7.8990467647434848</c:v>
                </c:pt>
                <c:pt idx="4">
                  <c:v>4.6061651749264385</c:v>
                </c:pt>
                <c:pt idx="5">
                  <c:v>5.3608373848338706</c:v>
                </c:pt>
                <c:pt idx="6">
                  <c:v>5.9868960313539876</c:v>
                </c:pt>
                <c:pt idx="7">
                  <c:v>3.2275615490740921</c:v>
                </c:pt>
                <c:pt idx="8">
                  <c:v>3.8509618538804848</c:v>
                </c:pt>
                <c:pt idx="9">
                  <c:v>3.1695561107325818</c:v>
                </c:pt>
                <c:pt idx="10">
                  <c:v>3.6493667412329205</c:v>
                </c:pt>
                <c:pt idx="11">
                  <c:v>4.4161059277588262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BB-4A21-B92C-0B564ED2EB1D}"/>
            </c:ext>
          </c:extLst>
        </c:ser>
        <c:ser>
          <c:idx val="1"/>
          <c:order val="1"/>
          <c:tx>
            <c:strRef>
              <c:f>'langtid sfv graf'!$C$3:$C$4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'langtid sfv graf'!$A$5:$A$17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'langtid sfv graf'!$C$5:$C$17</c:f>
              <c:numCache>
                <c:formatCode>General</c:formatCode>
                <c:ptCount val="12"/>
                <c:pt idx="0">
                  <c:v>4.7566866305176116</c:v>
                </c:pt>
                <c:pt idx="1">
                  <c:v>5.1818040354790185</c:v>
                </c:pt>
                <c:pt idx="2">
                  <c:v>4.6916197817675167</c:v>
                </c:pt>
                <c:pt idx="3">
                  <c:v>3.0518168352934421</c:v>
                </c:pt>
                <c:pt idx="4">
                  <c:v>4.1376921963624831</c:v>
                </c:pt>
                <c:pt idx="5">
                  <c:v>3.537592869672892</c:v>
                </c:pt>
                <c:pt idx="6">
                  <c:v>5.0750393998764114</c:v>
                </c:pt>
                <c:pt idx="7">
                  <c:v>3.8866780867044404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BB-4A21-B92C-0B564ED2E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926464"/>
        <c:axId val="276928000"/>
      </c:lineChart>
      <c:catAx>
        <c:axId val="27692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6928000"/>
        <c:crosses val="autoZero"/>
        <c:auto val="1"/>
        <c:lblAlgn val="ctr"/>
        <c:lblOffset val="100"/>
        <c:noMultiLvlLbl val="0"/>
      </c:catAx>
      <c:valAx>
        <c:axId val="276928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76926464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[regner for avdelingsrapporter tom august 2020.xlsx]overtid graf!Pivottabell11</c:name>
    <c:fmtId val="82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'overtid graf'!$B$4:$B$5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'overtid graf'!$A$6:$A$17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'overtid graf'!$B$6:$B$17</c:f>
              <c:numCache>
                <c:formatCode>General</c:formatCode>
                <c:ptCount val="12"/>
                <c:pt idx="0">
                  <c:v>1511.1399999999999</c:v>
                </c:pt>
                <c:pt idx="1">
                  <c:v>553.15</c:v>
                </c:pt>
                <c:pt idx="2">
                  <c:v>585.2700000000001</c:v>
                </c:pt>
                <c:pt idx="3">
                  <c:v>363.53</c:v>
                </c:pt>
                <c:pt idx="4">
                  <c:v>389.16999999999996</c:v>
                </c:pt>
                <c:pt idx="5">
                  <c:v>620.53000000000009</c:v>
                </c:pt>
                <c:pt idx="6">
                  <c:v>340.07</c:v>
                </c:pt>
                <c:pt idx="7">
                  <c:v>387.19</c:v>
                </c:pt>
                <c:pt idx="8">
                  <c:v>605.85</c:v>
                </c:pt>
                <c:pt idx="9">
                  <c:v>741.93000000000006</c:v>
                </c:pt>
                <c:pt idx="10">
                  <c:v>818.73</c:v>
                </c:pt>
                <c:pt idx="11">
                  <c:v>836.75999999999988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1-4CDD-80A8-7C6E285C1606}"/>
            </c:ext>
          </c:extLst>
        </c:ser>
        <c:ser>
          <c:idx val="1"/>
          <c:order val="1"/>
          <c:tx>
            <c:strRef>
              <c:f>'overtid graf'!$C$4:$C$5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'overtid graf'!$A$6:$A$17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'overtid graf'!$C$6:$C$17</c:f>
              <c:numCache>
                <c:formatCode>General</c:formatCode>
                <c:ptCount val="12"/>
                <c:pt idx="0">
                  <c:v>1383.5099999999998</c:v>
                </c:pt>
                <c:pt idx="1">
                  <c:v>571.01</c:v>
                </c:pt>
                <c:pt idx="2">
                  <c:v>1096.04</c:v>
                </c:pt>
                <c:pt idx="3">
                  <c:v>526.53000000000009</c:v>
                </c:pt>
                <c:pt idx="4">
                  <c:v>621.85000000000014</c:v>
                </c:pt>
                <c:pt idx="5">
                  <c:v>452.76</c:v>
                </c:pt>
                <c:pt idx="6">
                  <c:v>261.33999999999997</c:v>
                </c:pt>
                <c:pt idx="7">
                  <c:v>210.8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1-4CDD-80A8-7C6E285C1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013544"/>
        <c:axId val="500008952"/>
      </c:barChart>
      <c:valAx>
        <c:axId val="5000089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013544"/>
        <c:crosses val="max"/>
        <c:crossBetween val="between"/>
      </c:valAx>
      <c:catAx>
        <c:axId val="50001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008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[KPI aml brudd 20200928b.xlsx]aml graf!Pivottabell1</c:name>
    <c:fmtId val="16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'aml graf'!$B$4:$B$5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'aml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'aml graf'!$B$6:$B$18</c:f>
              <c:numCache>
                <c:formatCode>General</c:formatCode>
                <c:ptCount val="12"/>
                <c:pt idx="0">
                  <c:v>83</c:v>
                </c:pt>
                <c:pt idx="1">
                  <c:v>85</c:v>
                </c:pt>
                <c:pt idx="2">
                  <c:v>87</c:v>
                </c:pt>
                <c:pt idx="3">
                  <c:v>28</c:v>
                </c:pt>
                <c:pt idx="4">
                  <c:v>23</c:v>
                </c:pt>
                <c:pt idx="5">
                  <c:v>62</c:v>
                </c:pt>
                <c:pt idx="6">
                  <c:v>32</c:v>
                </c:pt>
                <c:pt idx="7">
                  <c:v>32</c:v>
                </c:pt>
                <c:pt idx="8">
                  <c:v>106</c:v>
                </c:pt>
                <c:pt idx="9">
                  <c:v>75</c:v>
                </c:pt>
                <c:pt idx="10">
                  <c:v>99</c:v>
                </c:pt>
                <c:pt idx="1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B-4395-8D64-D8A76BD6FC64}"/>
            </c:ext>
          </c:extLst>
        </c:ser>
        <c:ser>
          <c:idx val="1"/>
          <c:order val="1"/>
          <c:tx>
            <c:strRef>
              <c:f>'aml graf'!$C$4:$C$5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'aml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'aml graf'!$C$6:$C$18</c:f>
              <c:numCache>
                <c:formatCode>General</c:formatCode>
                <c:ptCount val="12"/>
                <c:pt idx="0">
                  <c:v>111</c:v>
                </c:pt>
                <c:pt idx="1">
                  <c:v>105</c:v>
                </c:pt>
                <c:pt idx="2">
                  <c:v>88</c:v>
                </c:pt>
                <c:pt idx="3">
                  <c:v>41</c:v>
                </c:pt>
                <c:pt idx="4">
                  <c:v>25</c:v>
                </c:pt>
                <c:pt idx="5">
                  <c:v>41</c:v>
                </c:pt>
                <c:pt idx="6">
                  <c:v>34</c:v>
                </c:pt>
                <c:pt idx="7">
                  <c:v>23</c:v>
                </c:pt>
                <c:pt idx="8">
                  <c:v>78</c:v>
                </c:pt>
                <c:pt idx="9">
                  <c:v>54</c:v>
                </c:pt>
                <c:pt idx="10">
                  <c:v>105</c:v>
                </c:pt>
                <c:pt idx="1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B-4395-8D64-D8A76BD6FC64}"/>
            </c:ext>
          </c:extLst>
        </c:ser>
        <c:ser>
          <c:idx val="2"/>
          <c:order val="2"/>
          <c:tx>
            <c:strRef>
              <c:f>'aml graf'!$D$4:$D$5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'aml graf'!$A$6:$A$18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'aml graf'!$D$6:$D$18</c:f>
              <c:numCache>
                <c:formatCode>General</c:formatCode>
                <c:ptCount val="12"/>
                <c:pt idx="0">
                  <c:v>95</c:v>
                </c:pt>
                <c:pt idx="1">
                  <c:v>31</c:v>
                </c:pt>
                <c:pt idx="2">
                  <c:v>167</c:v>
                </c:pt>
                <c:pt idx="3">
                  <c:v>87</c:v>
                </c:pt>
                <c:pt idx="4">
                  <c:v>53</c:v>
                </c:pt>
                <c:pt idx="5">
                  <c:v>40</c:v>
                </c:pt>
                <c:pt idx="6">
                  <c:v>6</c:v>
                </c:pt>
                <c:pt idx="7">
                  <c:v>11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B-4395-8D64-D8A76BD6F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3"/>
        <c:axId val="260014848"/>
        <c:axId val="262237568"/>
      </c:barChart>
      <c:catAx>
        <c:axId val="26001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2237568"/>
        <c:crosses val="autoZero"/>
        <c:auto val="1"/>
        <c:lblAlgn val="ctr"/>
        <c:lblOffset val="100"/>
        <c:noMultiLvlLbl val="0"/>
      </c:catAx>
      <c:valAx>
        <c:axId val="26223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014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29.09.2020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29.09.2020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29.09.2020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29.09.2020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29.09.2020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29.09.2020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29.09.2020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29.09.2020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29.09.2020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547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13176" r="11508" b="84785"/>
          <a:stretch/>
        </p:blipFill>
        <p:spPr>
          <a:xfrm>
            <a:off x="818866" y="5999253"/>
            <a:ext cx="10536071" cy="14029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6" t="42309" r="45247" b="48581"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29.09.2020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392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/>
              <a:t>Click to edit Master text styles</a:t>
            </a:r>
            <a:endParaRPr lang="el-GR"/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1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29.09.2020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29.09.2020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  <p:sldLayoutId id="2147483795" r:id="rId64"/>
    <p:sldLayoutId id="2147483796" r:id="rId65"/>
    <p:sldLayoutId id="2147483797" r:id="rId6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9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29.09.2020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HR-rapport </a:t>
            </a:r>
            <a:r>
              <a:rPr lang="nb-NO" smtClean="0"/>
              <a:t>til AMU/MBU</a:t>
            </a:r>
            <a:br>
              <a:rPr lang="nb-NO" smtClean="0"/>
            </a:br>
            <a:r>
              <a:rPr lang="nb-NO" smtClean="0"/>
              <a:t>uke 41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Sykefravær, samlet, kort- og </a:t>
            </a:r>
            <a:r>
              <a:rPr lang="nb-NO" dirty="0" err="1" smtClean="0"/>
              <a:t>langtid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Overtidsbruk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Brudd </a:t>
            </a:r>
            <a:r>
              <a:rPr lang="nb-NO" dirty="0" smtClean="0"/>
              <a:t>på arbeidstidsbestemmelsene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12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Sykefravær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19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Sykefravær</a:t>
            </a: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Hittil i år, per august: </a:t>
            </a:r>
            <a:r>
              <a:rPr lang="nb-NO" u="sng" dirty="0"/>
              <a:t>6,0%</a:t>
            </a:r>
          </a:p>
          <a:p>
            <a:r>
              <a:rPr lang="nb-NO" dirty="0" smtClean="0"/>
              <a:t>Måltall for det samlede sykefraværet er 6,7% (markert i rødt). Det er ikke satt separate måltall for kort- og langtidssykefravær.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DE0DF-BE6B-D248-92A9-54242D212695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12" name="Plassholder for inn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4466181"/>
              </p:ext>
            </p:extLst>
          </p:nvPr>
        </p:nvGraphicFramePr>
        <p:xfrm>
          <a:off x="695325" y="2032000"/>
          <a:ext cx="5181600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3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Sykefravær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DE0DF-BE6B-D248-92A9-54242D212695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243688"/>
              </p:ext>
            </p:extLst>
          </p:nvPr>
        </p:nvGraphicFramePr>
        <p:xfrm>
          <a:off x="695325" y="2032000"/>
          <a:ext cx="5181600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ssholder for innhol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1258887"/>
              </p:ext>
            </p:extLst>
          </p:nvPr>
        </p:nvGraphicFramePr>
        <p:xfrm>
          <a:off x="6315075" y="2032000"/>
          <a:ext cx="5181600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4094570" y="2032000"/>
            <a:ext cx="1586039" cy="5178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2"/>
                </a:solidFill>
              </a:rPr>
              <a:t>1.6% </a:t>
            </a:r>
            <a:r>
              <a:rPr lang="nb-NO" dirty="0" err="1" smtClean="0">
                <a:solidFill>
                  <a:schemeClr val="bg2"/>
                </a:solidFill>
              </a:rPr>
              <a:t>hiå</a:t>
            </a:r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733370" y="2032000"/>
            <a:ext cx="1586039" cy="5178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2"/>
                </a:solidFill>
              </a:rPr>
              <a:t>4,3% </a:t>
            </a:r>
            <a:r>
              <a:rPr lang="nb-NO" dirty="0" err="1" smtClean="0">
                <a:solidFill>
                  <a:schemeClr val="bg2"/>
                </a:solidFill>
              </a:rPr>
              <a:t>hiå</a:t>
            </a:r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Overtid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Summen av overtidstimer per opptjeningsperiode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87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Overtid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DE0DF-BE6B-D248-92A9-54242D212695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23486"/>
              </p:ext>
            </p:extLst>
          </p:nvPr>
        </p:nvGraphicFramePr>
        <p:xfrm>
          <a:off x="695325" y="2032000"/>
          <a:ext cx="9469438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ktangel 2"/>
          <p:cNvSpPr/>
          <p:nvPr/>
        </p:nvSpPr>
        <p:spPr>
          <a:xfrm>
            <a:off x="3253287" y="1241755"/>
            <a:ext cx="2176757" cy="5907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4750t per august 2019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5430044" y="1241755"/>
            <a:ext cx="2176757" cy="5907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5124t </a:t>
            </a:r>
            <a:r>
              <a:rPr lang="nb-NO" dirty="0" smtClean="0"/>
              <a:t>per august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5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Brudd på arbeidstidsbestemmelsene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Samlede antall brudd på dags-, ukes-, måneds- og årsbasis for 2018, 2019 og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Et brudd oppstår når man jobber mer enn hva som er lovlig antall arbeidstimer utover den alminnelige arbeidstiden for gjeldende periode. Dette utgjør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4t/dag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10t/uke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25t/måned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200t/år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29.09.2020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62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Brudd på </a:t>
            </a:r>
            <a:r>
              <a:rPr lang="nb-NO" dirty="0" smtClean="0"/>
              <a:t>arbeidstidsbestemmelsene</a:t>
            </a:r>
            <a:br>
              <a:rPr lang="nb-NO" dirty="0" smtClean="0"/>
            </a:br>
            <a:r>
              <a:rPr lang="nb-NO" sz="1600" dirty="0" smtClean="0"/>
              <a:t>per 27.09.20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DE0DF-BE6B-D248-92A9-54242D212695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741434"/>
              </p:ext>
            </p:extLst>
          </p:nvPr>
        </p:nvGraphicFramePr>
        <p:xfrm>
          <a:off x="695325" y="2032000"/>
          <a:ext cx="9469438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4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E-mal(8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UKE-mal(8)</Template>
  <TotalTime>3355</TotalTime>
  <Words>143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Wingdings</vt:lpstr>
      <vt:lpstr>Oslo Sans Office</vt:lpstr>
      <vt:lpstr>Times New Roman</vt:lpstr>
      <vt:lpstr>UKE-mal(8)</vt:lpstr>
      <vt:lpstr>HR-rapport til AMU/MBU uke 41</vt:lpstr>
      <vt:lpstr>Innhold</vt:lpstr>
      <vt:lpstr>Sykefravær</vt:lpstr>
      <vt:lpstr>Sykefravær</vt:lpstr>
      <vt:lpstr>Sykefravær</vt:lpstr>
      <vt:lpstr>Overtid</vt:lpstr>
      <vt:lpstr>Overtid</vt:lpstr>
      <vt:lpstr>Brudd på arbeidstidsbestemmelsene</vt:lpstr>
      <vt:lpstr>Brudd på arbeidstidsbestemmelsene per 27.09.20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HR-rapport Virksomhetsdialog januar – juli 2019</dc:title>
  <dc:creator>Meld inn i Domenet</dc:creator>
  <cp:lastModifiedBy>Kristin Lehne</cp:lastModifiedBy>
  <cp:revision>161</cp:revision>
  <cp:lastPrinted>2019-03-22T09:42:42Z</cp:lastPrinted>
  <dcterms:created xsi:type="dcterms:W3CDTF">2019-08-27T06:20:07Z</dcterms:created>
  <dcterms:modified xsi:type="dcterms:W3CDTF">2020-09-29T12:12:21Z</dcterms:modified>
</cp:coreProperties>
</file>