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26"/>
  </p:notesMasterIdLst>
  <p:sldIdLst>
    <p:sldId id="389" r:id="rId5"/>
    <p:sldId id="386" r:id="rId6"/>
    <p:sldId id="406" r:id="rId7"/>
    <p:sldId id="396" r:id="rId8"/>
    <p:sldId id="407" r:id="rId9"/>
    <p:sldId id="419" r:id="rId10"/>
    <p:sldId id="398" r:id="rId11"/>
    <p:sldId id="399" r:id="rId12"/>
    <p:sldId id="412" r:id="rId13"/>
    <p:sldId id="397" r:id="rId14"/>
    <p:sldId id="404" r:id="rId15"/>
    <p:sldId id="401" r:id="rId16"/>
    <p:sldId id="402" r:id="rId17"/>
    <p:sldId id="416" r:id="rId18"/>
    <p:sldId id="417" r:id="rId19"/>
    <p:sldId id="410" r:id="rId20"/>
    <p:sldId id="415" r:id="rId21"/>
    <p:sldId id="418" r:id="rId22"/>
    <p:sldId id="413" r:id="rId23"/>
    <p:sldId id="395" r:id="rId24"/>
    <p:sldId id="403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egoe UI Light" panose="020B0502040204020203" pitchFamily="34" charset="0"/>
      <p:regular r:id="rId31"/>
      <p:italic r:id="rId32"/>
    </p:embeddedFont>
    <p:embeddedFont>
      <p:font typeface="Oslo Sans Office" panose="02000000000000000000" pitchFamily="2" charset="0"/>
      <p:regular r:id="rId33"/>
      <p:bold r:id="rId34"/>
      <p:italic r:id="rId35"/>
      <p:boldItalic r:id="rId36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9"/>
            <p14:sldId id="386"/>
            <p14:sldId id="406"/>
            <p14:sldId id="396"/>
            <p14:sldId id="407"/>
            <p14:sldId id="419"/>
            <p14:sldId id="398"/>
            <p14:sldId id="399"/>
            <p14:sldId id="412"/>
            <p14:sldId id="397"/>
            <p14:sldId id="404"/>
            <p14:sldId id="401"/>
            <p14:sldId id="402"/>
            <p14:sldId id="416"/>
            <p14:sldId id="417"/>
            <p14:sldId id="410"/>
            <p14:sldId id="415"/>
            <p14:sldId id="418"/>
            <p14:sldId id="413"/>
            <p14:sldId id="395"/>
            <p14:sldId id="403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B9992-FF0C-4BDD-A1D0-087290722C64}" v="2" dt="2021-06-14T10:38:50.646"/>
    <p1510:client id="{B53884CD-0E87-4CC1-A4A8-9BDB6436FF09}" v="69" dt="2021-09-20T12:44:13.424"/>
    <p1510:client id="{F166650E-0036-4306-96DD-B75CE207553A}" v="18" dt="2021-09-20T12:10:20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6" autoAdjust="0"/>
    <p:restoredTop sz="80000" autoAdjust="0"/>
  </p:normalViewPr>
  <p:slideViewPr>
    <p:cSldViewPr snapToGrid="0" snapToObjects="1" showGuides="1">
      <p:cViewPr varScale="1">
        <p:scale>
          <a:sx n="85" d="100"/>
          <a:sy n="85" d="100"/>
        </p:scale>
        <p:origin x="624" y="6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36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rik Johansson" userId="358ca79a-1c89-4294-9f17-e02bb84ceebf" providerId="ADAL" clId="{D23F7F39-77C4-6E42-B42F-798A95214E17}"/>
    <pc:docChg chg="modSld">
      <pc:chgData name="Fredrik Johansson" userId="358ca79a-1c89-4294-9f17-e02bb84ceebf" providerId="ADAL" clId="{D23F7F39-77C4-6E42-B42F-798A95214E17}" dt="2021-06-11T21:52:06.847" v="3" actId="1076"/>
      <pc:docMkLst>
        <pc:docMk/>
      </pc:docMkLst>
      <pc:sldChg chg="modSp">
        <pc:chgData name="Fredrik Johansson" userId="358ca79a-1c89-4294-9f17-e02bb84ceebf" providerId="ADAL" clId="{D23F7F39-77C4-6E42-B42F-798A95214E17}" dt="2021-06-11T21:52:06.847" v="3" actId="1076"/>
        <pc:sldMkLst>
          <pc:docMk/>
          <pc:sldMk cId="1517325187" sldId="389"/>
        </pc:sldMkLst>
        <pc:spChg chg="mod">
          <ac:chgData name="Fredrik Johansson" userId="358ca79a-1c89-4294-9f17-e02bb84ceebf" providerId="ADAL" clId="{D23F7F39-77C4-6E42-B42F-798A95214E17}" dt="2021-06-11T21:52:06.847" v="3" actId="1076"/>
          <ac:spMkLst>
            <pc:docMk/>
            <pc:sldMk cId="1517325187" sldId="389"/>
            <ac:spMk id="2" creationId="{00000000-0000-0000-0000-000000000000}"/>
          </ac:spMkLst>
        </pc:spChg>
      </pc:sldChg>
    </pc:docChg>
  </pc:docChgLst>
  <pc:docChgLst>
    <pc:chgData name="Conni Nielsen" userId="S::conni.nielsen@uke.oslo.kommune.no::2dd78e23-2c6e-40dc-9564-07b7e3aaed54" providerId="AD" clId="Web-{02CB9992-FF0C-4BDD-A1D0-087290722C64}"/>
    <pc:docChg chg="modSld">
      <pc:chgData name="Conni Nielsen" userId="S::conni.nielsen@uke.oslo.kommune.no::2dd78e23-2c6e-40dc-9564-07b7e3aaed54" providerId="AD" clId="Web-{02CB9992-FF0C-4BDD-A1D0-087290722C64}" dt="2021-06-14T10:38:50.646" v="1" actId="20577"/>
      <pc:docMkLst>
        <pc:docMk/>
      </pc:docMkLst>
      <pc:sldChg chg="modSp">
        <pc:chgData name="Conni Nielsen" userId="S::conni.nielsen@uke.oslo.kommune.no::2dd78e23-2c6e-40dc-9564-07b7e3aaed54" providerId="AD" clId="Web-{02CB9992-FF0C-4BDD-A1D0-087290722C64}" dt="2021-06-14T10:38:50.646" v="1" actId="20577"/>
        <pc:sldMkLst>
          <pc:docMk/>
          <pc:sldMk cId="1017892449" sldId="386"/>
        </pc:sldMkLst>
        <pc:spChg chg="mod">
          <ac:chgData name="Conni Nielsen" userId="S::conni.nielsen@uke.oslo.kommune.no::2dd78e23-2c6e-40dc-9564-07b7e3aaed54" providerId="AD" clId="Web-{02CB9992-FF0C-4BDD-A1D0-087290722C64}" dt="2021-06-14T10:38:50.646" v="1" actId="20577"/>
          <ac:spMkLst>
            <pc:docMk/>
            <pc:sldMk cId="1017892449" sldId="386"/>
            <ac:spMk id="3" creationId="{2215BFF1-0A6E-CA42-A052-D438A957FE8B}"/>
          </ac:spMkLst>
        </pc:spChg>
      </pc:sldChg>
    </pc:docChg>
  </pc:docChgLst>
  <pc:docChgLst>
    <pc:chgData name="Svein Jørgen Kjenner Johansen" userId="S::sveinjorgen.johansen@uke.oslo.kommune.no::df98c4b2-c8f8-4001-a2ef-f74dc3dd5378" providerId="AD" clId="Web-{F166650E-0036-4306-96DD-B75CE207553A}"/>
    <pc:docChg chg="addSld modSld modSection">
      <pc:chgData name="Svein Jørgen Kjenner Johansen" userId="S::sveinjorgen.johansen@uke.oslo.kommune.no::df98c4b2-c8f8-4001-a2ef-f74dc3dd5378" providerId="AD" clId="Web-{F166650E-0036-4306-96DD-B75CE207553A}" dt="2021-09-20T12:10:20.437" v="11" actId="14100"/>
      <pc:docMkLst>
        <pc:docMk/>
      </pc:docMkLst>
      <pc:sldChg chg="modSp">
        <pc:chgData name="Svein Jørgen Kjenner Johansen" userId="S::sveinjorgen.johansen@uke.oslo.kommune.no::df98c4b2-c8f8-4001-a2ef-f74dc3dd5378" providerId="AD" clId="Web-{F166650E-0036-4306-96DD-B75CE207553A}" dt="2021-09-20T12:08:50.061" v="2" actId="20577"/>
        <pc:sldMkLst>
          <pc:docMk/>
          <pc:sldMk cId="2738966747" sldId="396"/>
        </pc:sldMkLst>
        <pc:spChg chg="mod">
          <ac:chgData name="Svein Jørgen Kjenner Johansen" userId="S::sveinjorgen.johansen@uke.oslo.kommune.no::df98c4b2-c8f8-4001-a2ef-f74dc3dd5378" providerId="AD" clId="Web-{F166650E-0036-4306-96DD-B75CE207553A}" dt="2021-09-20T12:08:50.061" v="2" actId="20577"/>
          <ac:spMkLst>
            <pc:docMk/>
            <pc:sldMk cId="2738966747" sldId="396"/>
            <ac:spMk id="3" creationId="{00000000-0000-0000-0000-000000000000}"/>
          </ac:spMkLst>
        </pc:spChg>
      </pc:sldChg>
      <pc:sldChg chg="modSp">
        <pc:chgData name="Svein Jørgen Kjenner Johansen" userId="S::sveinjorgen.johansen@uke.oslo.kommune.no::df98c4b2-c8f8-4001-a2ef-f74dc3dd5378" providerId="AD" clId="Web-{F166650E-0036-4306-96DD-B75CE207553A}" dt="2021-09-20T12:08:29.857" v="0" actId="20577"/>
        <pc:sldMkLst>
          <pc:docMk/>
          <pc:sldMk cId="636673096" sldId="406"/>
        </pc:sldMkLst>
        <pc:spChg chg="mod">
          <ac:chgData name="Svein Jørgen Kjenner Johansen" userId="S::sveinjorgen.johansen@uke.oslo.kommune.no::df98c4b2-c8f8-4001-a2ef-f74dc3dd5378" providerId="AD" clId="Web-{F166650E-0036-4306-96DD-B75CE207553A}" dt="2021-09-20T12:08:29.857" v="0" actId="20577"/>
          <ac:spMkLst>
            <pc:docMk/>
            <pc:sldMk cId="636673096" sldId="406"/>
            <ac:spMk id="36" creationId="{520A0AE8-D9EA-2041-B351-5B233E635260}"/>
          </ac:spMkLst>
        </pc:spChg>
      </pc:sldChg>
      <pc:sldChg chg="delSp modSp">
        <pc:chgData name="Svein Jørgen Kjenner Johansen" userId="S::sveinjorgen.johansen@uke.oslo.kommune.no::df98c4b2-c8f8-4001-a2ef-f74dc3dd5378" providerId="AD" clId="Web-{F166650E-0036-4306-96DD-B75CE207553A}" dt="2021-09-20T12:10:20.437" v="11" actId="14100"/>
        <pc:sldMkLst>
          <pc:docMk/>
          <pc:sldMk cId="165758510" sldId="407"/>
        </pc:sldMkLst>
        <pc:spChg chg="mod">
          <ac:chgData name="Svein Jørgen Kjenner Johansen" userId="S::sveinjorgen.johansen@uke.oslo.kommune.no::df98c4b2-c8f8-4001-a2ef-f74dc3dd5378" providerId="AD" clId="Web-{F166650E-0036-4306-96DD-B75CE207553A}" dt="2021-09-20T12:09:17.436" v="5" actId="20577"/>
          <ac:spMkLst>
            <pc:docMk/>
            <pc:sldMk cId="165758510" sldId="407"/>
            <ac:spMk id="2" creationId="{00000000-0000-0000-0000-000000000000}"/>
          </ac:spMkLst>
        </pc:spChg>
        <pc:spChg chg="mod">
          <ac:chgData name="Svein Jørgen Kjenner Johansen" userId="S::sveinjorgen.johansen@uke.oslo.kommune.no::df98c4b2-c8f8-4001-a2ef-f74dc3dd5378" providerId="AD" clId="Web-{F166650E-0036-4306-96DD-B75CE207553A}" dt="2021-09-20T12:10:20.437" v="11" actId="14100"/>
          <ac:spMkLst>
            <pc:docMk/>
            <pc:sldMk cId="165758510" sldId="407"/>
            <ac:spMk id="3" creationId="{00000000-0000-0000-0000-000000000000}"/>
          </ac:spMkLst>
        </pc:spChg>
        <pc:grpChg chg="del">
          <ac:chgData name="Svein Jørgen Kjenner Johansen" userId="S::sveinjorgen.johansen@uke.oslo.kommune.no::df98c4b2-c8f8-4001-a2ef-f74dc3dd5378" providerId="AD" clId="Web-{F166650E-0036-4306-96DD-B75CE207553A}" dt="2021-09-20T12:10:13.453" v="10"/>
          <ac:grpSpMkLst>
            <pc:docMk/>
            <pc:sldMk cId="165758510" sldId="407"/>
            <ac:grpSpMk id="5" creationId="{00000000-0000-0000-0000-000000000000}"/>
          </ac:grpSpMkLst>
        </pc:grpChg>
      </pc:sldChg>
      <pc:sldChg chg="addSp delSp modSp add replId">
        <pc:chgData name="Svein Jørgen Kjenner Johansen" userId="S::sveinjorgen.johansen@uke.oslo.kommune.no::df98c4b2-c8f8-4001-a2ef-f74dc3dd5378" providerId="AD" clId="Web-{F166650E-0036-4306-96DD-B75CE207553A}" dt="2021-09-20T12:09:51.577" v="9" actId="14100"/>
        <pc:sldMkLst>
          <pc:docMk/>
          <pc:sldMk cId="345656854" sldId="419"/>
        </pc:sldMkLst>
        <pc:spChg chg="del">
          <ac:chgData name="Svein Jørgen Kjenner Johansen" userId="S::sveinjorgen.johansen@uke.oslo.kommune.no::df98c4b2-c8f8-4001-a2ef-f74dc3dd5378" providerId="AD" clId="Web-{F166650E-0036-4306-96DD-B75CE207553A}" dt="2021-09-20T12:09:33.530" v="7"/>
          <ac:spMkLst>
            <pc:docMk/>
            <pc:sldMk cId="345656854" sldId="419"/>
            <ac:spMk id="3" creationId="{00000000-0000-0000-0000-000000000000}"/>
          </ac:spMkLst>
        </pc:spChg>
        <pc:spChg chg="add del mod">
          <ac:chgData name="Svein Jørgen Kjenner Johansen" userId="S::sveinjorgen.johansen@uke.oslo.kommune.no::df98c4b2-c8f8-4001-a2ef-f74dc3dd5378" providerId="AD" clId="Web-{F166650E-0036-4306-96DD-B75CE207553A}" dt="2021-09-20T12:09:39.624" v="8"/>
          <ac:spMkLst>
            <pc:docMk/>
            <pc:sldMk cId="345656854" sldId="419"/>
            <ac:spMk id="10" creationId="{8FCD6B60-753E-4B0D-82F8-CB4D71CDFD02}"/>
          </ac:spMkLst>
        </pc:spChg>
        <pc:grpChg chg="mod">
          <ac:chgData name="Svein Jørgen Kjenner Johansen" userId="S::sveinjorgen.johansen@uke.oslo.kommune.no::df98c4b2-c8f8-4001-a2ef-f74dc3dd5378" providerId="AD" clId="Web-{F166650E-0036-4306-96DD-B75CE207553A}" dt="2021-09-20T12:09:51.577" v="9" actId="14100"/>
          <ac:grpSpMkLst>
            <pc:docMk/>
            <pc:sldMk cId="345656854" sldId="419"/>
            <ac:grpSpMk id="5" creationId="{00000000-0000-0000-0000-000000000000}"/>
          </ac:grpSpMkLst>
        </pc:grpChg>
      </pc:sldChg>
    </pc:docChg>
  </pc:docChgLst>
  <pc:docChgLst>
    <pc:chgData name="Svein Jørgen Kjenner Johansen" userId="S::sveinjorgen.johansen@uke.oslo.kommune.no::df98c4b2-c8f8-4001-a2ef-f74dc3dd5378" providerId="AD" clId="Web-{B53884CD-0E87-4CC1-A4A8-9BDB6436FF09}"/>
    <pc:docChg chg="delSld modSld modSection">
      <pc:chgData name="Svein Jørgen Kjenner Johansen" userId="S::sveinjorgen.johansen@uke.oslo.kommune.no::df98c4b2-c8f8-4001-a2ef-f74dc3dd5378" providerId="AD" clId="Web-{B53884CD-0E87-4CC1-A4A8-9BDB6436FF09}" dt="2021-09-20T12:44:13.424" v="50" actId="20577"/>
      <pc:docMkLst>
        <pc:docMk/>
      </pc:docMkLst>
      <pc:sldChg chg="modSp">
        <pc:chgData name="Svein Jørgen Kjenner Johansen" userId="S::sveinjorgen.johansen@uke.oslo.kommune.no::df98c4b2-c8f8-4001-a2ef-f74dc3dd5378" providerId="AD" clId="Web-{B53884CD-0E87-4CC1-A4A8-9BDB6436FF09}" dt="2021-09-20T12:44:13.424" v="50" actId="20577"/>
        <pc:sldMkLst>
          <pc:docMk/>
          <pc:sldMk cId="1017892449" sldId="386"/>
        </pc:sldMkLst>
        <pc:spChg chg="mod">
          <ac:chgData name="Svein Jørgen Kjenner Johansen" userId="S::sveinjorgen.johansen@uke.oslo.kommune.no::df98c4b2-c8f8-4001-a2ef-f74dc3dd5378" providerId="AD" clId="Web-{B53884CD-0E87-4CC1-A4A8-9BDB6436FF09}" dt="2021-09-20T12:44:13.424" v="50" actId="20577"/>
          <ac:spMkLst>
            <pc:docMk/>
            <pc:sldMk cId="1017892449" sldId="386"/>
            <ac:spMk id="3" creationId="{2215BFF1-0A6E-CA42-A052-D438A957FE8B}"/>
          </ac:spMkLst>
        </pc:spChg>
      </pc:sldChg>
      <pc:sldChg chg="modSp">
        <pc:chgData name="Svein Jørgen Kjenner Johansen" userId="S::sveinjorgen.johansen@uke.oslo.kommune.no::df98c4b2-c8f8-4001-a2ef-f74dc3dd5378" providerId="AD" clId="Web-{B53884CD-0E87-4CC1-A4A8-9BDB6436FF09}" dt="2021-09-20T12:43:44.720" v="45" actId="14100"/>
        <pc:sldMkLst>
          <pc:docMk/>
          <pc:sldMk cId="1517325187" sldId="389"/>
        </pc:sldMkLst>
        <pc:spChg chg="mod">
          <ac:chgData name="Svein Jørgen Kjenner Johansen" userId="S::sveinjorgen.johansen@uke.oslo.kommune.no::df98c4b2-c8f8-4001-a2ef-f74dc3dd5378" providerId="AD" clId="Web-{B53884CD-0E87-4CC1-A4A8-9BDB6436FF09}" dt="2021-09-20T12:43:44.720" v="45" actId="14100"/>
          <ac:spMkLst>
            <pc:docMk/>
            <pc:sldMk cId="1517325187" sldId="389"/>
            <ac:spMk id="2" creationId="{00000000-0000-0000-0000-000000000000}"/>
          </ac:spMkLst>
        </pc:spChg>
        <pc:spChg chg="mod">
          <ac:chgData name="Svein Jørgen Kjenner Johansen" userId="S::sveinjorgen.johansen@uke.oslo.kommune.no::df98c4b2-c8f8-4001-a2ef-f74dc3dd5378" providerId="AD" clId="Web-{B53884CD-0E87-4CC1-A4A8-9BDB6436FF09}" dt="2021-09-20T12:43:39.345" v="44" actId="20577"/>
          <ac:spMkLst>
            <pc:docMk/>
            <pc:sldMk cId="1517325187" sldId="389"/>
            <ac:spMk id="6" creationId="{00000000-0000-0000-0000-000000000000}"/>
          </ac:spMkLst>
        </pc:spChg>
      </pc:sldChg>
      <pc:sldChg chg="modSp">
        <pc:chgData name="Svein Jørgen Kjenner Johansen" userId="S::sveinjorgen.johansen@uke.oslo.kommune.no::df98c4b2-c8f8-4001-a2ef-f74dc3dd5378" providerId="AD" clId="Web-{B53884CD-0E87-4CC1-A4A8-9BDB6436FF09}" dt="2021-09-20T12:40:49.419" v="15" actId="20577"/>
        <pc:sldMkLst>
          <pc:docMk/>
          <pc:sldMk cId="2976301348" sldId="401"/>
        </pc:sldMkLst>
        <pc:spChg chg="mod">
          <ac:chgData name="Svein Jørgen Kjenner Johansen" userId="S::sveinjorgen.johansen@uke.oslo.kommune.no::df98c4b2-c8f8-4001-a2ef-f74dc3dd5378" providerId="AD" clId="Web-{B53884CD-0E87-4CC1-A4A8-9BDB6436FF09}" dt="2021-09-20T12:40:49.419" v="15" actId="20577"/>
          <ac:spMkLst>
            <pc:docMk/>
            <pc:sldMk cId="2976301348" sldId="401"/>
            <ac:spMk id="3" creationId="{00000000-0000-0000-0000-000000000000}"/>
          </ac:spMkLst>
        </pc:spChg>
      </pc:sldChg>
      <pc:sldChg chg="del">
        <pc:chgData name="Svein Jørgen Kjenner Johansen" userId="S::sveinjorgen.johansen@uke.oslo.kommune.no::df98c4b2-c8f8-4001-a2ef-f74dc3dd5378" providerId="AD" clId="Web-{B53884CD-0E87-4CC1-A4A8-9BDB6436FF09}" dt="2021-09-20T12:42:24.718" v="18"/>
        <pc:sldMkLst>
          <pc:docMk/>
          <pc:sldMk cId="4229062607" sldId="409"/>
        </pc:sldMkLst>
      </pc:sldChg>
      <pc:sldChg chg="del">
        <pc:chgData name="Svein Jørgen Kjenner Johansen" userId="S::sveinjorgen.johansen@uke.oslo.kommune.no::df98c4b2-c8f8-4001-a2ef-f74dc3dd5378" providerId="AD" clId="Web-{B53884CD-0E87-4CC1-A4A8-9BDB6436FF09}" dt="2021-09-20T12:42:49.937" v="19"/>
        <pc:sldMkLst>
          <pc:docMk/>
          <pc:sldMk cId="2904766192" sldId="414"/>
        </pc:sldMkLst>
      </pc:sldChg>
      <pc:sldChg chg="modSp">
        <pc:chgData name="Svein Jørgen Kjenner Johansen" userId="S::sveinjorgen.johansen@uke.oslo.kommune.no::df98c4b2-c8f8-4001-a2ef-f74dc3dd5378" providerId="AD" clId="Web-{B53884CD-0E87-4CC1-A4A8-9BDB6436FF09}" dt="2021-09-20T12:41:12.466" v="17" actId="20577"/>
        <pc:sldMkLst>
          <pc:docMk/>
          <pc:sldMk cId="846734994" sldId="417"/>
        </pc:sldMkLst>
        <pc:spChg chg="mod">
          <ac:chgData name="Svein Jørgen Kjenner Johansen" userId="S::sveinjorgen.johansen@uke.oslo.kommune.no::df98c4b2-c8f8-4001-a2ef-f74dc3dd5378" providerId="AD" clId="Web-{B53884CD-0E87-4CC1-A4A8-9BDB6436FF09}" dt="2021-09-20T12:41:12.466" v="17" actId="20577"/>
          <ac:spMkLst>
            <pc:docMk/>
            <pc:sldMk cId="846734994" sldId="41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20.09.2021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453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/>
              <a:t>Noen tips til å huske hva det er:</a:t>
            </a:r>
          </a:p>
          <a:p>
            <a:pPr lvl="1"/>
            <a:r>
              <a:rPr lang="nb-NO" sz="1600" dirty="0"/>
              <a:t>Drivende sky som du kjører alene (kun du har tilgang om du ikke deler med andre)</a:t>
            </a:r>
          </a:p>
          <a:p>
            <a:pPr lvl="1"/>
            <a:r>
              <a:rPr lang="nb-NO" sz="1600" dirty="0"/>
              <a:t>Den følger deg overalt som en liten sky (flere innganger og tilgjengelig offline)</a:t>
            </a:r>
          </a:p>
          <a:p>
            <a:pPr lvl="1"/>
            <a:r>
              <a:rPr lang="nb-NO" sz="1600" dirty="0"/>
              <a:t>Drive er å «ha noe på gang» og </a:t>
            </a:r>
            <a:r>
              <a:rPr lang="nb-NO" sz="1600" dirty="0" err="1"/>
              <a:t>OneDrive</a:t>
            </a:r>
            <a:r>
              <a:rPr lang="nb-NO" sz="1600" dirty="0"/>
              <a:t> er nært knyttet til deg (du eier informasjonen)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0029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Hvorfor</a:t>
            </a:r>
            <a:r>
              <a:rPr lang="nb-NO" dirty="0"/>
              <a:t> OneDrive: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OneDrive er ditt personlige jobbområde.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har eierskapet til innholdet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OneDrive synkroniserer filer på tvers av enheter og gir bedre tilgjengelig på alle Oslo kommune godkjente enheter.</a:t>
            </a:r>
          </a:p>
          <a:p>
            <a:pPr marL="0" indent="0">
              <a:buFontTx/>
              <a:buNone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Økt sikkerhet,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du har styring på delingslogikk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A5B52-88A5-4CCB-8514-03F95031371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615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Hvorfor</a:t>
            </a:r>
            <a:r>
              <a:rPr lang="nb-NO" dirty="0"/>
              <a:t> OneDrive: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OneDrive er ditt personlige jobbområde.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har eierskapet til innholdet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OneDrive synkroniserer filer på tvers av enheter og gir bedre tilgjengelig på alle Oslo kommune godkjente enheter.</a:t>
            </a:r>
          </a:p>
          <a:p>
            <a:pPr marL="0" indent="0">
              <a:buFontTx/>
              <a:buNone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Økt sikkerhet,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du har styring på delingslogikk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finner jeg OneDrive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A5B52-88A5-4CCB-8514-03F95031371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650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Anbefaler Teams som utgangspunkt,</a:t>
            </a:r>
            <a:r>
              <a:rPr lang="nb-NO" baseline="0" dirty="0"/>
              <a:t> mange er i Teams mye av tiden og det kan være startpunkt for det meste innen Office365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376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Nettsteder – Oslo kommune </a:t>
            </a:r>
            <a:r>
              <a:rPr lang="nb-NO" dirty="0"/>
              <a:t>er den delen av Skyen hvor dokumenter fra Teams er lagret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OneDrive</a:t>
            </a:r>
            <a:r>
              <a:rPr lang="nb-NO" dirty="0"/>
              <a:t> er en personlig sky som Microsoft tilbyr, men som ikke benyttes i jobb sammenheng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179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Nettsteder – Oslo kommune </a:t>
            </a:r>
            <a:r>
              <a:rPr lang="nb-NO" dirty="0"/>
              <a:t>er den delen av Skyen hvor dokumenter fra Teams er lagret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OneDrive</a:t>
            </a:r>
            <a:r>
              <a:rPr lang="nb-NO" dirty="0"/>
              <a:t> er en personlig sky som Microsoft tilbyr, men som ikke benyttes i jobb sammenheng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3356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441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20.09.2021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20.09.2021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20.09.2021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20.09.2021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20.09.2021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solidFill>
            <a:schemeClr val="accent5"/>
          </a:solidFill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20.09.2021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714187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A486-62F1-47C9-B7BE-E63B898C5510}" type="datetimeFigureOut">
              <a:rPr lang="nb-NO" smtClean="0"/>
              <a:t>20.09.2021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E123-7A83-4266-AF18-65023E37105B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B3CF8E42-C3DB-4002-BB29-C43FE58F4DD8}"/>
              </a:ext>
            </a:extLst>
          </p:cNvPr>
          <p:cNvCxnSpPr/>
          <p:nvPr userDrawn="1"/>
        </p:nvCxnSpPr>
        <p:spPr>
          <a:xfrm flipH="1">
            <a:off x="589908" y="1010365"/>
            <a:ext cx="11047910" cy="2178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6">
            <a:extLst>
              <a:ext uri="{FF2B5EF4-FFF2-40B4-BE49-F238E27FC236}">
                <a16:creationId xmlns:a16="http://schemas.microsoft.com/office/drawing/2014/main" id="{52A7894C-4BF6-4BC9-A0FD-D001E6B0DB9B}"/>
              </a:ext>
            </a:extLst>
          </p:cNvPr>
          <p:cNvSpPr/>
          <p:nvPr userDrawn="1"/>
        </p:nvSpPr>
        <p:spPr>
          <a:xfrm>
            <a:off x="843398" y="740365"/>
            <a:ext cx="468000" cy="468000"/>
          </a:xfrm>
          <a:prstGeom prst="ellipse">
            <a:avLst/>
          </a:prstGeom>
          <a:solidFill>
            <a:schemeClr val="tx2"/>
          </a:solidFill>
          <a:ln>
            <a:solidFill>
              <a:srgbClr val="2A2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/>
              <a:t>1</a:t>
            </a:r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6710E7FC-3807-4BE1-A677-8C04A140AFA4}"/>
              </a:ext>
            </a:extLst>
          </p:cNvPr>
          <p:cNvSpPr/>
          <p:nvPr userDrawn="1"/>
        </p:nvSpPr>
        <p:spPr>
          <a:xfrm>
            <a:off x="2256821" y="740365"/>
            <a:ext cx="468000" cy="468000"/>
          </a:xfrm>
          <a:prstGeom prst="ellipse">
            <a:avLst/>
          </a:prstGeom>
          <a:solidFill>
            <a:srgbClr val="2A2859"/>
          </a:solidFill>
          <a:ln>
            <a:solidFill>
              <a:srgbClr val="2A2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/>
              <a:t>2</a:t>
            </a:r>
          </a:p>
        </p:txBody>
      </p:sp>
      <p:sp>
        <p:nvSpPr>
          <p:cNvPr id="22" name="Oval 16">
            <a:extLst>
              <a:ext uri="{FF2B5EF4-FFF2-40B4-BE49-F238E27FC236}">
                <a16:creationId xmlns:a16="http://schemas.microsoft.com/office/drawing/2014/main" id="{1A76178D-B341-4366-8CCF-3767CEBFE435}"/>
              </a:ext>
            </a:extLst>
          </p:cNvPr>
          <p:cNvSpPr/>
          <p:nvPr userDrawn="1"/>
        </p:nvSpPr>
        <p:spPr>
          <a:xfrm>
            <a:off x="3670244" y="740365"/>
            <a:ext cx="468000" cy="46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/>
              <a:t>3</a:t>
            </a:r>
          </a:p>
        </p:txBody>
      </p:sp>
      <p:sp>
        <p:nvSpPr>
          <p:cNvPr id="23" name="Oval 16">
            <a:extLst>
              <a:ext uri="{FF2B5EF4-FFF2-40B4-BE49-F238E27FC236}">
                <a16:creationId xmlns:a16="http://schemas.microsoft.com/office/drawing/2014/main" id="{3C56F114-00D7-42E7-B8A6-4C821B78A5C1}"/>
              </a:ext>
            </a:extLst>
          </p:cNvPr>
          <p:cNvSpPr/>
          <p:nvPr userDrawn="1"/>
        </p:nvSpPr>
        <p:spPr>
          <a:xfrm>
            <a:off x="5083667" y="740365"/>
            <a:ext cx="468000" cy="46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/>
              <a:t>4</a:t>
            </a:r>
          </a:p>
        </p:txBody>
      </p:sp>
      <p:sp>
        <p:nvSpPr>
          <p:cNvPr id="24" name="Oval 16">
            <a:extLst>
              <a:ext uri="{FF2B5EF4-FFF2-40B4-BE49-F238E27FC236}">
                <a16:creationId xmlns:a16="http://schemas.microsoft.com/office/drawing/2014/main" id="{AAC978CD-5C5F-4F9A-9069-A9B895F09011}"/>
              </a:ext>
            </a:extLst>
          </p:cNvPr>
          <p:cNvSpPr/>
          <p:nvPr userDrawn="1"/>
        </p:nvSpPr>
        <p:spPr>
          <a:xfrm>
            <a:off x="6497090" y="740365"/>
            <a:ext cx="468000" cy="46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/>
              <a:t>5</a:t>
            </a:r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8DEF864D-586E-4B3A-B1A1-F983E2B9BB0B}"/>
              </a:ext>
            </a:extLst>
          </p:cNvPr>
          <p:cNvSpPr/>
          <p:nvPr userDrawn="1"/>
        </p:nvSpPr>
        <p:spPr>
          <a:xfrm>
            <a:off x="7910513" y="740365"/>
            <a:ext cx="468000" cy="46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/>
              <a:t>6</a:t>
            </a:r>
          </a:p>
        </p:txBody>
      </p:sp>
      <p:sp>
        <p:nvSpPr>
          <p:cNvPr id="26" name="Oval 16">
            <a:extLst>
              <a:ext uri="{FF2B5EF4-FFF2-40B4-BE49-F238E27FC236}">
                <a16:creationId xmlns:a16="http://schemas.microsoft.com/office/drawing/2014/main" id="{BE6DFF14-4B44-40FC-A0E3-008A7F27929E}"/>
              </a:ext>
            </a:extLst>
          </p:cNvPr>
          <p:cNvSpPr/>
          <p:nvPr userDrawn="1"/>
        </p:nvSpPr>
        <p:spPr>
          <a:xfrm>
            <a:off x="9323936" y="740365"/>
            <a:ext cx="468000" cy="46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/>
              <a:t>7</a:t>
            </a:r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F1FFB235-546F-4C4D-B19B-88071C19C23A}"/>
              </a:ext>
            </a:extLst>
          </p:cNvPr>
          <p:cNvSpPr/>
          <p:nvPr userDrawn="1"/>
        </p:nvSpPr>
        <p:spPr>
          <a:xfrm>
            <a:off x="10737361" y="740365"/>
            <a:ext cx="468000" cy="46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0998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20.09.2021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20.09.2021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sp>
        <p:nvSpPr>
          <p:cNvPr id="84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20.09.2021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20.09.2021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20.09.2021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20.09.2021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20.09.2021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20.09.2021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11" r:id="rId2"/>
    <p:sldLayoutId id="2147483705" r:id="rId3"/>
    <p:sldLayoutId id="2147483844" r:id="rId4"/>
    <p:sldLayoutId id="2147483740" r:id="rId5"/>
    <p:sldLayoutId id="2147483741" r:id="rId6"/>
    <p:sldLayoutId id="2147483860" r:id="rId7"/>
    <p:sldLayoutId id="2147483742" r:id="rId8"/>
    <p:sldLayoutId id="2147483743" r:id="rId9"/>
    <p:sldLayoutId id="2147483864" r:id="rId10"/>
    <p:sldLayoutId id="2147483754" r:id="rId11"/>
    <p:sldLayoutId id="2147483756" r:id="rId12"/>
    <p:sldLayoutId id="2147483755" r:id="rId13"/>
    <p:sldLayoutId id="2147483757" r:id="rId14"/>
    <p:sldLayoutId id="2147483865" r:id="rId15"/>
    <p:sldLayoutId id="2147483866" r:id="rId1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19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oslokommune.sharepoint.com/sites/O365hub/SitePages/F%C3%B8lsomhetsetiketter.asp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9025" y="0"/>
            <a:ext cx="10449350" cy="3996381"/>
          </a:xfrm>
        </p:spPr>
        <p:txBody>
          <a:bodyPr/>
          <a:lstStyle/>
          <a:p>
            <a:r>
              <a:rPr lang="nb-NO" dirty="0"/>
              <a:t>OneDrive for nybegynnere 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 dirty="0">
              <a:noFill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A862-612A-7D45-A0ED-07030570FC13}" type="datetime1">
              <a:rPr lang="nb-NO" smtClean="0"/>
              <a:t>20.09.2021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Utviklings- og kompetanseetaten, 2021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>
              <a:noFill/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1732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Lagring av dokument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2032001"/>
            <a:ext cx="6331775" cy="4060824"/>
          </a:xfrm>
        </p:spPr>
        <p:txBody>
          <a:bodyPr/>
          <a:lstStyle/>
          <a:p>
            <a:r>
              <a:rPr lang="nb-NO" dirty="0"/>
              <a:t>Lagring fra dokument blir som før … </a:t>
            </a:r>
          </a:p>
          <a:p>
            <a:pPr lvl="1"/>
            <a:r>
              <a:rPr lang="nb-NO" dirty="0"/>
              <a:t>Velg </a:t>
            </a:r>
            <a:r>
              <a:rPr lang="nb-NO" b="1" dirty="0"/>
              <a:t>Lagre som</a:t>
            </a:r>
          </a:p>
          <a:p>
            <a:r>
              <a:rPr lang="nb-NO" dirty="0"/>
              <a:t>Velg </a:t>
            </a:r>
            <a:r>
              <a:rPr lang="nb-NO" b="1" dirty="0" err="1"/>
              <a:t>OneDrive</a:t>
            </a:r>
            <a:r>
              <a:rPr lang="nb-NO" b="1" dirty="0"/>
              <a:t> – Oslo kommune </a:t>
            </a:r>
            <a:r>
              <a:rPr lang="nb-NO" dirty="0"/>
              <a:t>i stedet for filområde/Denne PC-en </a:t>
            </a:r>
          </a:p>
          <a:p>
            <a:r>
              <a:rPr lang="nb-NO" dirty="0"/>
              <a:t>Hvilken mappestruktur du har på </a:t>
            </a:r>
            <a:r>
              <a:rPr lang="nb-NO" dirty="0" err="1"/>
              <a:t>OneDrive</a:t>
            </a:r>
            <a:r>
              <a:rPr lang="nb-NO" dirty="0"/>
              <a:t> bestemmer du</a:t>
            </a:r>
          </a:p>
          <a:p>
            <a:r>
              <a:rPr lang="nb-NO" dirty="0"/>
              <a:t>Du er ansvarlig for informasjonen du lagrer på </a:t>
            </a:r>
            <a:r>
              <a:rPr lang="nb-NO" dirty="0" err="1"/>
              <a:t>OneDrive</a:t>
            </a:r>
            <a:r>
              <a:rPr lang="nb-NO" dirty="0"/>
              <a:t>, så ha et bevisst forhold til følsomhet</a:t>
            </a:r>
          </a:p>
          <a:p>
            <a:endParaRPr lang="nb-NO" dirty="0"/>
          </a:p>
          <a:p>
            <a:endParaRPr lang="nb-NO" dirty="0"/>
          </a:p>
          <a:p>
            <a:endParaRPr lang="nb-NO" b="1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575" y="1345177"/>
            <a:ext cx="31051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525205" y="4572000"/>
            <a:ext cx="10971470" cy="1520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Følsomhetsetiketter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2400" dirty="0"/>
              <a:t>Ha et bevisst forhold til informasjonen</a:t>
            </a:r>
          </a:p>
          <a:p>
            <a:pPr lvl="1"/>
            <a:r>
              <a:rPr lang="nb-NO" sz="2100" dirty="0"/>
              <a:t>For personopplysninger gjelder egne regler</a:t>
            </a:r>
          </a:p>
          <a:p>
            <a:pPr lvl="1"/>
            <a:endParaRPr lang="nb-NO" sz="100" dirty="0"/>
          </a:p>
          <a:p>
            <a:pPr lvl="1"/>
            <a:endParaRPr lang="nb-NO" sz="100" dirty="0"/>
          </a:p>
          <a:p>
            <a:pPr lvl="1"/>
            <a:r>
              <a:rPr lang="nb-NO" sz="100" dirty="0"/>
              <a:t> </a:t>
            </a:r>
          </a:p>
          <a:p>
            <a:r>
              <a:rPr lang="nb-NO" sz="2400" dirty="0"/>
              <a:t>Angi følsomhet eller konfidensialitetsklasse</a:t>
            </a:r>
          </a:p>
          <a:p>
            <a:pPr lvl="1"/>
            <a:r>
              <a:rPr lang="nb-NO" sz="2100" dirty="0"/>
              <a:t>Kun åpen, intern og beskyttet informasjon på </a:t>
            </a:r>
            <a:r>
              <a:rPr lang="nb-NO" sz="2100" dirty="0" err="1"/>
              <a:t>OneDrive</a:t>
            </a:r>
            <a:endParaRPr lang="nb-NO" sz="2100" dirty="0"/>
          </a:p>
          <a:p>
            <a:endParaRPr lang="nb-NO" sz="2400" dirty="0"/>
          </a:p>
          <a:p>
            <a:endParaRPr lang="nb-NO" sz="2400" dirty="0"/>
          </a:p>
          <a:p>
            <a:pPr indent="0">
              <a:buNone/>
            </a:pPr>
            <a:r>
              <a:rPr lang="nb-NO" sz="2400" dirty="0"/>
              <a:t>Mer informasjon på portalen:</a:t>
            </a:r>
          </a:p>
          <a:p>
            <a:pPr indent="0">
              <a:buNone/>
            </a:pPr>
            <a:r>
              <a:rPr lang="nb-NO" sz="1800" dirty="0">
                <a:hlinkClick r:id="rId2"/>
              </a:rPr>
              <a:t>https://oslokommune.sharepoint.com/sites/O365hub/SitePages/F%C3%B8lsomhetsetiketter.aspx</a:t>
            </a:r>
            <a:endParaRPr lang="nb-NO" sz="1800" dirty="0"/>
          </a:p>
          <a:p>
            <a:endParaRPr lang="nb-NO" sz="2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20.09.2021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370" y="807178"/>
            <a:ext cx="1114425" cy="132397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370" y="1756580"/>
            <a:ext cx="26479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2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6202343" y="1810983"/>
            <a:ext cx="5056896" cy="6012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602171" y="1793310"/>
            <a:ext cx="4509370" cy="6012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Klassifiseringsgrupper/Følsomhet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/>
              <a:t>Åpen informasjon</a:t>
            </a:r>
          </a:p>
          <a:p>
            <a:pPr marL="215900" indent="-215900"/>
            <a:r>
              <a:rPr lang="nb-NO" dirty="0"/>
              <a:t>Informasjon som er ment for publisering (Ikke kan føre til skade for Oslo kommune og Oslo kommunes brukere)</a:t>
            </a:r>
          </a:p>
          <a:p>
            <a:pPr marL="215900" indent="-215900"/>
            <a:r>
              <a:rPr lang="nb-NO" dirty="0"/>
              <a:t>Offentlig informasjon</a:t>
            </a:r>
          </a:p>
          <a:p>
            <a:pPr marL="395605" lvl="1" indent="-179705"/>
            <a:r>
              <a:rPr lang="nb-NO" dirty="0"/>
              <a:t>Årsrapporter</a:t>
            </a:r>
          </a:p>
          <a:p>
            <a:pPr marL="395605" lvl="1" indent="-179705"/>
            <a:r>
              <a:rPr lang="nb-NO" dirty="0"/>
              <a:t>Publikasjoner og annen informasjon rettet til borgerne</a:t>
            </a:r>
          </a:p>
          <a:p>
            <a:pPr marL="395605" lvl="1" indent="-179705"/>
            <a:r>
              <a:rPr lang="nb-NO" dirty="0"/>
              <a:t>Pressemeldinger</a:t>
            </a:r>
          </a:p>
          <a:p>
            <a:pPr marL="395605" lvl="1" indent="-179705"/>
            <a:r>
              <a:rPr lang="nb-NO" dirty="0"/>
              <a:t>Offentlig saksdokumenter</a:t>
            </a:r>
          </a:p>
          <a:p>
            <a:pPr marL="395605" lvl="1" indent="-179705"/>
            <a:r>
              <a:rPr lang="nb-NO" dirty="0"/>
              <a:t>Kommunalt regelverk, rundskriv og instrukser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5"/>
          </a:xfrm>
        </p:spPr>
        <p:txBody>
          <a:bodyPr/>
          <a:lstStyle/>
          <a:p>
            <a:pPr marL="0" indent="0">
              <a:buNone/>
            </a:pPr>
            <a:r>
              <a:rPr lang="nb-NO" sz="2400" b="1" dirty="0"/>
              <a:t>Intern informasjon</a:t>
            </a:r>
          </a:p>
          <a:p>
            <a:r>
              <a:rPr lang="nb-NO" dirty="0"/>
              <a:t>Informasjon med lavt beskyttelsesbehov hvor brudd på konfidensialitet kan føre til mindre skade for Oslo kommune og Oslo kommunes brukere.</a:t>
            </a:r>
          </a:p>
          <a:p>
            <a:r>
              <a:rPr lang="nb-NO" dirty="0"/>
              <a:t>Informasjon som kan unntas offentligheten.</a:t>
            </a:r>
          </a:p>
          <a:p>
            <a:pPr lvl="1"/>
            <a:r>
              <a:rPr lang="nb-NO" dirty="0"/>
              <a:t>Interne rutiner og prosesser</a:t>
            </a:r>
          </a:p>
          <a:p>
            <a:pPr lvl="1"/>
            <a:r>
              <a:rPr lang="nb-NO" dirty="0"/>
              <a:t>Informasjon tilknyttet fagfora</a:t>
            </a:r>
          </a:p>
          <a:p>
            <a:pPr lvl="1"/>
            <a:r>
              <a:rPr lang="nb-NO" dirty="0"/>
              <a:t>Informasjon på intranett</a:t>
            </a:r>
          </a:p>
        </p:txBody>
      </p:sp>
    </p:spTree>
    <p:extLst>
      <p:ext uri="{BB962C8B-B14F-4D97-AF65-F5344CB8AC3E}">
        <p14:creationId xmlns:p14="http://schemas.microsoft.com/office/powerpoint/2010/main" val="2976301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475988" y="1682241"/>
            <a:ext cx="5429144" cy="613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6252180" y="1692061"/>
            <a:ext cx="5338305" cy="613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Klassifiseringsgrupper/Følsomhet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16930" y="1908405"/>
            <a:ext cx="5122858" cy="4060826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Beskyttet/Fortrolig</a:t>
            </a:r>
          </a:p>
          <a:p>
            <a:r>
              <a:rPr lang="nb-NO" sz="1800" dirty="0"/>
              <a:t>Informasjon med middels beskyttelsesbehov hvor brudd på konfidensialitet kan føre til skade for Oslo kommune og Oslo kommunes brukere.</a:t>
            </a:r>
          </a:p>
          <a:p>
            <a:pPr lvl="1"/>
            <a:r>
              <a:rPr lang="nb-NO" sz="1600" dirty="0"/>
              <a:t>Virksomhetskritisk informasjon som kan forårsake skade, som driftsdokumentasjon og infrastrukturdokumentasjon, og forretningshemmeligheter</a:t>
            </a:r>
          </a:p>
          <a:p>
            <a:pPr lvl="1"/>
            <a:r>
              <a:rPr lang="nb-NO" sz="1600" dirty="0"/>
              <a:t>Personopplysninger</a:t>
            </a:r>
          </a:p>
          <a:p>
            <a:pPr lvl="1"/>
            <a:r>
              <a:rPr lang="nb-NO" sz="1600" dirty="0"/>
              <a:t>Taushetsbelagt informasjon</a:t>
            </a:r>
          </a:p>
          <a:p>
            <a:pPr lvl="1"/>
            <a:r>
              <a:rPr lang="nb-NO" sz="1600" dirty="0"/>
              <a:t>Informasjon som følger av saksbehandling som kommunen kan unnta fra offentligheten</a:t>
            </a:r>
          </a:p>
          <a:p>
            <a:pPr lvl="1"/>
            <a:r>
              <a:rPr lang="nb-NO" sz="1600" dirty="0"/>
              <a:t>Informasjon om noens personlige forhold som ikke er underlagt taushetsplikten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68182" y="1908405"/>
            <a:ext cx="5353766" cy="4556561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Strengt beskyttet/Strengt fortrolig</a:t>
            </a:r>
          </a:p>
          <a:p>
            <a:r>
              <a:rPr lang="nb-NO" sz="1800" dirty="0"/>
              <a:t>Informasjon med høyt beskyttelsesbehov hvor brudd på konfidensialitet kan føre til betydeligskade for Oslo kommune og Oslo kommunes brukere</a:t>
            </a:r>
          </a:p>
          <a:p>
            <a:pPr lvl="1"/>
            <a:r>
              <a:rPr lang="nb-NO" sz="1600" dirty="0"/>
              <a:t>Kode 6 og 7 adresser</a:t>
            </a:r>
          </a:p>
          <a:p>
            <a:pPr lvl="1"/>
            <a:r>
              <a:rPr lang="nb-NO" sz="1600" dirty="0"/>
              <a:t>Virksomhetskritisk informasjon som kan forårsake betydelig skade, som dokumentasjon av sårbarheter og sikringstiltak. Og annen informasjon som vil lette gjennomføring av straffbare handlinger</a:t>
            </a:r>
          </a:p>
          <a:p>
            <a:pPr lvl="1"/>
            <a:r>
              <a:rPr lang="nb-NO" sz="1600" dirty="0"/>
              <a:t>Særlige kategorier av personopplysninger</a:t>
            </a:r>
          </a:p>
        </p:txBody>
      </p:sp>
    </p:spTree>
    <p:extLst>
      <p:ext uri="{BB962C8B-B14F-4D97-AF65-F5344CB8AC3E}">
        <p14:creationId xmlns:p14="http://schemas.microsoft.com/office/powerpoint/2010/main" val="173325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Gjenfinning i </a:t>
            </a:r>
            <a:r>
              <a:rPr lang="nb-NO" dirty="0" err="1"/>
              <a:t>OneDrive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- Velg ‘Filer’ og ‘</a:t>
            </a:r>
            <a:r>
              <a:rPr lang="nb-NO" dirty="0" err="1"/>
              <a:t>OneDrive</a:t>
            </a:r>
            <a:r>
              <a:rPr lang="nb-NO" dirty="0"/>
              <a:t>’ 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20.09.2021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14</a:t>
            </a:fld>
            <a:endParaRPr lang="nb-NO"/>
          </a:p>
        </p:txBody>
      </p:sp>
      <p:grpSp>
        <p:nvGrpSpPr>
          <p:cNvPr id="10" name="Gruppe 9"/>
          <p:cNvGrpSpPr/>
          <p:nvPr/>
        </p:nvGrpSpPr>
        <p:grpSpPr>
          <a:xfrm>
            <a:off x="204787" y="2432051"/>
            <a:ext cx="11782425" cy="3762375"/>
            <a:chOff x="204787" y="2432051"/>
            <a:chExt cx="11782425" cy="3762375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787" y="2432051"/>
              <a:ext cx="11782425" cy="3762375"/>
            </a:xfrm>
            <a:prstGeom prst="rect">
              <a:avLst/>
            </a:prstGeom>
          </p:spPr>
        </p:pic>
        <p:sp>
          <p:nvSpPr>
            <p:cNvPr id="8" name="Rektangel 7"/>
            <p:cNvSpPr/>
            <p:nvPr/>
          </p:nvSpPr>
          <p:spPr>
            <a:xfrm>
              <a:off x="9685867" y="2432051"/>
              <a:ext cx="1004711" cy="4127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Rektangel 8"/>
            <p:cNvSpPr/>
            <p:nvPr/>
          </p:nvSpPr>
          <p:spPr>
            <a:xfrm>
              <a:off x="8602133" y="4865511"/>
              <a:ext cx="1264356" cy="1328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42569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Gjenfinning</a:t>
            </a:r>
            <a:br>
              <a:rPr lang="nb-NO" dirty="0"/>
            </a:br>
            <a:r>
              <a:rPr lang="nb-NO" dirty="0"/>
              <a:t>- Ut fra type dokument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Åpne </a:t>
            </a:r>
            <a:r>
              <a:rPr lang="nb-NO" dirty="0" err="1"/>
              <a:t>powerpoint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15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8" y="2463800"/>
            <a:ext cx="10153650" cy="3629025"/>
          </a:xfrm>
          <a:prstGeom prst="rect">
            <a:avLst/>
          </a:prstGeom>
        </p:spPr>
      </p:pic>
      <p:sp>
        <p:nvSpPr>
          <p:cNvPr id="7" name="Avrundet rektangel 6"/>
          <p:cNvSpPr/>
          <p:nvPr/>
        </p:nvSpPr>
        <p:spPr>
          <a:xfrm>
            <a:off x="6115403" y="953912"/>
            <a:ext cx="4413955" cy="215617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Nyttig tips: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Høyreklikk på for eksempel </a:t>
            </a:r>
            <a:r>
              <a:rPr lang="nb-NO" dirty="0" err="1">
                <a:solidFill>
                  <a:schemeClr val="tx1"/>
                </a:solidFill>
              </a:rPr>
              <a:t>powerpoint</a:t>
            </a:r>
            <a:r>
              <a:rPr lang="nb-NO" dirty="0">
                <a:solidFill>
                  <a:schemeClr val="tx1"/>
                </a:solidFill>
              </a:rPr>
              <a:t> i oppgavelinjen og feste dokumenter du jobber med nå. Da vil du raskt få frem disse neste gang du logger på.</a:t>
            </a:r>
          </a:p>
        </p:txBody>
      </p:sp>
      <p:grpSp>
        <p:nvGrpSpPr>
          <p:cNvPr id="10" name="Gruppe 9"/>
          <p:cNvGrpSpPr/>
          <p:nvPr/>
        </p:nvGrpSpPr>
        <p:grpSpPr>
          <a:xfrm>
            <a:off x="9392356" y="2801055"/>
            <a:ext cx="2438400" cy="2853267"/>
            <a:chOff x="9392356" y="3433232"/>
            <a:chExt cx="2438400" cy="2853267"/>
          </a:xfrm>
        </p:grpSpPr>
        <p:pic>
          <p:nvPicPr>
            <p:cNvPr id="8" name="Bilde 7"/>
            <p:cNvPicPr>
              <a:picLocks noChangeAspect="1"/>
            </p:cNvPicPr>
            <p:nvPr/>
          </p:nvPicPr>
          <p:blipFill rotWithShape="1">
            <a:blip r:embed="rId3"/>
            <a:srcRect t="82247"/>
            <a:stretch/>
          </p:blipFill>
          <p:spPr>
            <a:xfrm>
              <a:off x="9392356" y="5271910"/>
              <a:ext cx="2438400" cy="1014589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 rotWithShape="1">
            <a:blip r:embed="rId3"/>
            <a:srcRect b="67827"/>
            <a:stretch/>
          </p:blipFill>
          <p:spPr>
            <a:xfrm>
              <a:off x="9392356" y="3433232"/>
              <a:ext cx="2438400" cy="1838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673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Gjenfinning </a:t>
            </a:r>
            <a:br>
              <a:rPr lang="nb-NO" dirty="0"/>
            </a:br>
            <a:r>
              <a:rPr lang="nb-NO" dirty="0"/>
              <a:t>– Nylige dokumenter under filer i Teams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2032001"/>
            <a:ext cx="6331775" cy="4060824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b="1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16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512" y="1992910"/>
            <a:ext cx="8105420" cy="38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41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Gjenfinning </a:t>
            </a:r>
            <a:br>
              <a:rPr lang="nb-NO" dirty="0"/>
            </a:br>
            <a:r>
              <a:rPr lang="nb-NO" dirty="0"/>
              <a:t>- Søk i Teams og filtrering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17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6" y="2032000"/>
            <a:ext cx="6999110" cy="38125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398" y="2549525"/>
            <a:ext cx="36290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Versjonshåndtering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Versjonsloggen gjør at du slipper å opprette kopier av et dokument. Du har mulighet til å sammenligne nåværende versjon med tidligere versjoner, og du kan gjenopprette en tidligere versjon.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18</a:t>
            </a:fld>
            <a:endParaRPr lang="nb-NO"/>
          </a:p>
        </p:txBody>
      </p:sp>
      <p:pic>
        <p:nvPicPr>
          <p:cNvPr id="6" name="Bild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07" y="3093226"/>
            <a:ext cx="5760720" cy="32905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6804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 av nettleser og flere enheter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b="1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530578" y="1332089"/>
            <a:ext cx="4978400" cy="4060826"/>
          </a:xfrm>
        </p:spPr>
        <p:txBody>
          <a:bodyPr/>
          <a:lstStyle/>
          <a:p>
            <a:r>
              <a:rPr lang="nb-NO" sz="1800" dirty="0" err="1"/>
              <a:t>OneDrive</a:t>
            </a:r>
            <a:r>
              <a:rPr lang="nb-NO" sz="1800" dirty="0"/>
              <a:t> synkroniserer filer på tvers av enheter og gir bedre tilgjengelig på alle Oslo kommunes godkjente enheter. </a:t>
            </a:r>
          </a:p>
          <a:p>
            <a:r>
              <a:rPr lang="nb-NO" sz="1800" dirty="0"/>
              <a:t>De fleste vil nok fortsatt foretrekke å jobbe i dokumenter fra en PC, men med tilgang fra mobiltelefon kan du lese gjennom dokumenter når du er på farta og det er lett å dele en kobling til andre.</a:t>
            </a:r>
          </a:p>
          <a:p>
            <a:r>
              <a:rPr lang="nb-NO" sz="1800" dirty="0"/>
              <a:t> Åpne en nettleser fra en godkjent Oslo kommune enhet og få tilgang til </a:t>
            </a:r>
            <a:r>
              <a:rPr lang="nb-NO" sz="1800" dirty="0" err="1"/>
              <a:t>OneDrive</a:t>
            </a:r>
            <a:r>
              <a:rPr lang="nb-NO" sz="1800" dirty="0"/>
              <a:t> via Office-portalen </a:t>
            </a:r>
            <a:r>
              <a:rPr lang="nb-NO" sz="1800" u="sng" dirty="0">
                <a:hlinkClick r:id="rId3"/>
              </a:rPr>
              <a:t>www.office.com</a:t>
            </a:r>
            <a:r>
              <a:rPr lang="nb-NO" sz="1800" dirty="0"/>
              <a:t>  </a:t>
            </a:r>
          </a:p>
          <a:p>
            <a:endParaRPr lang="nb-NO" sz="1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19</a:t>
            </a:fld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13"/>
          </p:nvPr>
        </p:nvSpPr>
        <p:spPr>
          <a:xfrm>
            <a:off x="6039556" y="1332089"/>
            <a:ext cx="4910666" cy="4388204"/>
          </a:xfrm>
        </p:spPr>
        <p:txBody>
          <a:bodyPr/>
          <a:lstStyle/>
          <a:p>
            <a:r>
              <a:rPr lang="nb-NO" sz="1800" dirty="0" smtClean="0"/>
              <a:t>Jobbe frakoplet:</a:t>
            </a:r>
          </a:p>
          <a:p>
            <a:pPr lvl="1"/>
            <a:r>
              <a:rPr lang="nb-NO" sz="1500" dirty="0" smtClean="0"/>
              <a:t>lagre </a:t>
            </a:r>
            <a:r>
              <a:rPr lang="nb-NO" sz="1500" dirty="0"/>
              <a:t>en lokal kopi, som vil synkroniseres når du kobler på internett igjen. </a:t>
            </a:r>
          </a:p>
          <a:p>
            <a:pPr lvl="1"/>
            <a:r>
              <a:rPr lang="nb-NO" sz="1500" dirty="0"/>
              <a:t>Velg en mappe og høyreklikk</a:t>
            </a:r>
          </a:p>
          <a:p>
            <a:pPr lvl="1"/>
            <a:r>
              <a:rPr lang="nb-NO" sz="1500" dirty="0"/>
              <a:t>Velg </a:t>
            </a:r>
            <a:r>
              <a:rPr lang="nb-NO" sz="1500" b="1" dirty="0"/>
              <a:t>alltid behold på denne enheten</a:t>
            </a:r>
            <a:endParaRPr lang="nb-NO" sz="1500" dirty="0"/>
          </a:p>
          <a:p>
            <a:r>
              <a:rPr lang="nb-NO" sz="1800" dirty="0"/>
              <a:t>Status på mappen vil ha en farget grønn sirkel, i motsetning til øvrige mapper der det ikke er lastet ned en lokal kopi.</a:t>
            </a:r>
          </a:p>
          <a:p>
            <a:endParaRPr lang="nb-NO" sz="18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 det ikke er lastet ned en lokal kopi.</a:t>
            </a:r>
            <a:endParaRPr kumimoji="0" lang="nb-NO" altLang="nb-N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Bild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121404"/>
            <a:ext cx="4809067" cy="253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752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090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525204" y="1867296"/>
            <a:ext cx="8070303" cy="40444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58409EA-AD51-C642-9D05-16BDCA94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15BFF1-0A6E-CA42-A052-D438A957F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r>
              <a:rPr lang="nb-NO" dirty="0"/>
              <a:t>Hva er </a:t>
            </a:r>
            <a:r>
              <a:rPr lang="nb-NO"/>
              <a:t>OneDrive</a:t>
            </a:r>
          </a:p>
          <a:p>
            <a:pPr marL="395605" lvl="1" indent="-215900"/>
            <a:r>
              <a:rPr lang="nb-NO" dirty="0"/>
              <a:t>Hvor er </a:t>
            </a:r>
            <a:r>
              <a:rPr lang="nb-NO"/>
              <a:t>OneDrive</a:t>
            </a:r>
          </a:p>
          <a:p>
            <a:pPr marL="395605" lvl="1" indent="-215900"/>
            <a:r>
              <a:rPr lang="nb-NO"/>
              <a:t>Hvordan tømme H:</a:t>
            </a:r>
          </a:p>
          <a:p>
            <a:pPr marL="215900" indent="-215900"/>
            <a:r>
              <a:rPr lang="nb-NO" dirty="0"/>
              <a:t>Hva kan jeg lagre på </a:t>
            </a:r>
            <a:r>
              <a:rPr lang="nb-NO"/>
              <a:t>OneDrive</a:t>
            </a:r>
          </a:p>
          <a:p>
            <a:pPr marL="215900" indent="-215900"/>
            <a:r>
              <a:rPr lang="nb-NO"/>
              <a:t>Hvordan lagre og gjenfinne dokumenter</a:t>
            </a:r>
          </a:p>
          <a:p>
            <a:pPr marL="215900" indent="-215900"/>
            <a:r>
              <a:rPr lang="nb-NO" dirty="0"/>
              <a:t>Kan jeg dele med andre fra </a:t>
            </a:r>
            <a:r>
              <a:rPr lang="nb-NO" dirty="0" err="1"/>
              <a:t>OneDrive</a:t>
            </a:r>
            <a:r>
              <a:rPr lang="nb-NO" dirty="0"/>
              <a:t>?</a:t>
            </a:r>
          </a:p>
          <a:p>
            <a:pPr marL="215900" indent="-215900"/>
            <a:r>
              <a:rPr lang="nb-NO" dirty="0"/>
              <a:t>Hvordan støtter </a:t>
            </a:r>
            <a:r>
              <a:rPr lang="nb-NO" dirty="0" err="1"/>
              <a:t>OneDrive</a:t>
            </a:r>
            <a:r>
              <a:rPr lang="nb-NO" dirty="0"/>
              <a:t> </a:t>
            </a:r>
            <a:r>
              <a:rPr lang="nb-NO" dirty="0" err="1"/>
              <a:t>UKEs</a:t>
            </a:r>
            <a:r>
              <a:rPr lang="nb-NO" dirty="0"/>
              <a:t> mål?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FA4D0A-9075-544C-9CF7-4D98840E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46ACCD-139C-8C45-99C0-BE1510EA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491" y="925461"/>
            <a:ext cx="1783342" cy="22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92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/>
          <a:srcRect r="8009" b="11742"/>
          <a:stretch/>
        </p:blipFill>
        <p:spPr>
          <a:xfrm>
            <a:off x="106341" y="2542784"/>
            <a:ext cx="1214190" cy="116492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/>
          <a:srcRect r="10444"/>
          <a:stretch/>
        </p:blipFill>
        <p:spPr>
          <a:xfrm>
            <a:off x="-24922" y="1588668"/>
            <a:ext cx="1290051" cy="13376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Retningslinjer for dokumentbehandling i UKE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77655" y="2032000"/>
            <a:ext cx="4835046" cy="4060826"/>
          </a:xfrm>
        </p:spPr>
        <p:txBody>
          <a:bodyPr/>
          <a:lstStyle/>
          <a:p>
            <a:r>
              <a:rPr lang="nb-NO" b="1" dirty="0" err="1"/>
              <a:t>OneDrive</a:t>
            </a:r>
            <a:endParaRPr lang="nb-NO" b="1" dirty="0"/>
          </a:p>
          <a:p>
            <a:pPr marL="216000" lvl="1" indent="0">
              <a:buNone/>
            </a:pPr>
            <a:r>
              <a:rPr lang="nb-NO" dirty="0"/>
              <a:t>Dine egne arbeidsrelaterte dokumenter</a:t>
            </a:r>
          </a:p>
          <a:p>
            <a:pPr marL="216000" lvl="1" indent="0">
              <a:buNone/>
            </a:pPr>
            <a:r>
              <a:rPr lang="nb-NO" dirty="0"/>
              <a:t>Deling med 1-2 kollegaer</a:t>
            </a:r>
          </a:p>
          <a:p>
            <a:r>
              <a:rPr lang="nb-NO" b="1" dirty="0"/>
              <a:t>Teams</a:t>
            </a:r>
          </a:p>
          <a:p>
            <a:pPr lvl="1"/>
            <a:r>
              <a:rPr lang="nb-NO" dirty="0"/>
              <a:t>Tidsavgrenset arbeidsdokumenter</a:t>
            </a:r>
          </a:p>
          <a:p>
            <a:pPr lvl="1"/>
            <a:r>
              <a:rPr lang="nb-NO" dirty="0"/>
              <a:t>Samhandling i et team/arbeidsgruppe</a:t>
            </a:r>
          </a:p>
          <a:p>
            <a:r>
              <a:rPr lang="nb-NO" b="1" dirty="0"/>
              <a:t>SharePoint</a:t>
            </a:r>
          </a:p>
          <a:p>
            <a:pPr lvl="1"/>
            <a:r>
              <a:rPr lang="nb-NO" dirty="0"/>
              <a:t>Løpende arbeid og lagring når ferdig med avklaring i Teams </a:t>
            </a:r>
            <a:r>
              <a:rPr lang="nb-NO" dirty="0" err="1"/>
              <a:t>feks</a:t>
            </a:r>
            <a:r>
              <a:rPr lang="nb-NO" dirty="0"/>
              <a:t>.</a:t>
            </a:r>
          </a:p>
          <a:p>
            <a:pPr lvl="1"/>
            <a:r>
              <a:rPr lang="nb-NO" dirty="0"/>
              <a:t>Strukturert langtidslagring</a:t>
            </a:r>
          </a:p>
          <a:p>
            <a:pPr lvl="1"/>
            <a:r>
              <a:rPr lang="nb-NO" dirty="0"/>
              <a:t>Samhandling av dokumenter for et bredt publikum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b="1" dirty="0"/>
              <a:t>Sak- og arkivsystem</a:t>
            </a:r>
          </a:p>
          <a:p>
            <a:pPr lvl="1"/>
            <a:r>
              <a:rPr lang="nb-NO" dirty="0"/>
              <a:t>Strukturert oppbevaring av virksomhetskritiske dokumenter</a:t>
            </a:r>
          </a:p>
          <a:p>
            <a:pPr lvl="1"/>
            <a:r>
              <a:rPr lang="nb-NO" dirty="0"/>
              <a:t>Saksbehandling og dialog med eksterne</a:t>
            </a:r>
          </a:p>
          <a:p>
            <a:pPr lvl="1"/>
            <a:r>
              <a:rPr lang="nb-NO" dirty="0"/>
              <a:t>Informasjon som er underlagt personvernskrav</a:t>
            </a:r>
          </a:p>
          <a:p>
            <a:pPr lvl="1"/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20.09.2021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20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/>
          <a:srcRect l="27223" t="24679"/>
          <a:stretch/>
        </p:blipFill>
        <p:spPr>
          <a:xfrm>
            <a:off x="258788" y="3998774"/>
            <a:ext cx="1018867" cy="898904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15" y="4370834"/>
            <a:ext cx="2110744" cy="18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40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49303" y="1634186"/>
            <a:ext cx="8715414" cy="38837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A037B5B-FE5A-4D49-B930-32183FC27A2F}"/>
              </a:ext>
            </a:extLst>
          </p:cNvPr>
          <p:cNvSpPr txBox="1"/>
          <p:nvPr/>
        </p:nvSpPr>
        <p:spPr>
          <a:xfrm>
            <a:off x="649303" y="1839210"/>
            <a:ext cx="72267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Vi sletter utgåtte og ikke relevante dokumenter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Vi lagrer vesentlig informasjon i </a:t>
            </a:r>
            <a:r>
              <a:rPr lang="nb-NO" sz="2000" dirty="0" err="1"/>
              <a:t>Websak</a:t>
            </a:r>
            <a:endParaRPr lang="nb-NO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Vi minimerer bruk av e-post, og unngår vedlegg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Vi bruker ikke det gamle fellesområdet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Vi lar teknologien håndtere versjonskontroll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Vi tagger dokumenter med metadata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Vi følger interne sikkerhetsretningslinjer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914185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Retningslinjer</a:t>
            </a:r>
            <a:br>
              <a:rPr lang="nb-NO" sz="3600" dirty="0"/>
            </a:b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444" y="3912789"/>
            <a:ext cx="2628905" cy="20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2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tel 1">
            <a:extLst>
              <a:ext uri="{FF2B5EF4-FFF2-40B4-BE49-F238E27FC236}">
                <a16:creationId xmlns:a16="http://schemas.microsoft.com/office/drawing/2014/main" id="{7E938789-B9D1-4E4E-82F3-509CF9E14113}"/>
              </a:ext>
            </a:extLst>
          </p:cNvPr>
          <p:cNvSpPr txBox="1">
            <a:spLocks/>
          </p:cNvSpPr>
          <p:nvPr/>
        </p:nvSpPr>
        <p:spPr>
          <a:xfrm>
            <a:off x="695325" y="720002"/>
            <a:ext cx="10167115" cy="120347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 err="1">
                <a:latin typeface="Oslo Sans Office"/>
                <a:cs typeface="Segoe UI Light"/>
              </a:rPr>
              <a:t>UKEs</a:t>
            </a:r>
            <a:r>
              <a:rPr lang="nb-NO" b="1" dirty="0">
                <a:latin typeface="Oslo Sans Office"/>
                <a:cs typeface="Segoe UI Light"/>
              </a:rPr>
              <a:t> </a:t>
            </a:r>
            <a:r>
              <a:rPr lang="nb-NO" b="1" dirty="0" err="1">
                <a:latin typeface="Oslo Sans Office"/>
                <a:cs typeface="Segoe UI Light"/>
              </a:rPr>
              <a:t>målbilde</a:t>
            </a:r>
            <a:r>
              <a:rPr lang="nb-NO" b="1" dirty="0">
                <a:latin typeface="Oslo Sans Office"/>
                <a:cs typeface="Segoe UI Light"/>
              </a:rPr>
              <a:t> for Office365</a:t>
            </a:r>
            <a:r>
              <a:rPr lang="nb-NO" dirty="0">
                <a:latin typeface="Oslo Sans Office"/>
                <a:cs typeface="Segoe UI Light"/>
              </a:rPr>
              <a:t> </a:t>
            </a:r>
            <a:endParaRPr lang="nb-NO" dirty="0">
              <a:latin typeface="Oslo Sans Office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8" name="Plassholder for dato 1">
            <a:extLst>
              <a:ext uri="{FF2B5EF4-FFF2-40B4-BE49-F238E27FC236}">
                <a16:creationId xmlns:a16="http://schemas.microsoft.com/office/drawing/2014/main" id="{E9174459-AB40-5A40-9F10-45E9C8F8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/>
          <a:lstStyle/>
          <a:p>
            <a:fld id="{4CD1A60D-DB44-0749-AE29-4712892B2B84}" type="datetime1">
              <a:rPr lang="nb-NO" smtClean="0">
                <a:solidFill>
                  <a:schemeClr val="bg1"/>
                </a:solidFill>
              </a:rPr>
              <a:t>20.09.2021</a:t>
            </a:fld>
            <a:endParaRPr lang="nb-NO">
              <a:solidFill>
                <a:schemeClr val="bg1"/>
              </a:solidFill>
            </a:endParaRPr>
          </a:p>
        </p:txBody>
      </p:sp>
      <p:sp>
        <p:nvSpPr>
          <p:cNvPr id="29" name="Plassholder for lysbildenummer 2">
            <a:extLst>
              <a:ext uri="{FF2B5EF4-FFF2-40B4-BE49-F238E27FC236}">
                <a16:creationId xmlns:a16="http://schemas.microsoft.com/office/drawing/2014/main" id="{9D5EBA17-B3D2-244D-ACA3-C465CB03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>
                <a:solidFill>
                  <a:schemeClr val="bg1"/>
                </a:solidFill>
              </a:rPr>
              <a:t>3</a:t>
            </a:fld>
            <a:endParaRPr lang="nb-NO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3B53CC-9FE7-6240-85DE-439C3F2AB259}"/>
              </a:ext>
            </a:extLst>
          </p:cNvPr>
          <p:cNvGrpSpPr/>
          <p:nvPr/>
        </p:nvGrpSpPr>
        <p:grpSpPr>
          <a:xfrm>
            <a:off x="695323" y="1923471"/>
            <a:ext cx="10776886" cy="3657760"/>
            <a:chOff x="695323" y="1923471"/>
            <a:chExt cx="10776886" cy="36577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8C9090B-0467-4F43-B064-241BDD855B06}"/>
                </a:ext>
              </a:extLst>
            </p:cNvPr>
            <p:cNvGrpSpPr/>
            <p:nvPr/>
          </p:nvGrpSpPr>
          <p:grpSpPr>
            <a:xfrm>
              <a:off x="695323" y="1923471"/>
              <a:ext cx="10776886" cy="3548860"/>
              <a:chOff x="695323" y="1923471"/>
              <a:chExt cx="10776886" cy="354886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9E11E35-C49B-5F46-9FBE-78511ACB4E15}"/>
                  </a:ext>
                </a:extLst>
              </p:cNvPr>
              <p:cNvSpPr/>
              <p:nvPr/>
            </p:nvSpPr>
            <p:spPr>
              <a:xfrm>
                <a:off x="695323" y="1923471"/>
                <a:ext cx="2697123" cy="10223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8924868-EB93-A34D-AA00-0F5CFF2F00B8}"/>
                  </a:ext>
                </a:extLst>
              </p:cNvPr>
              <p:cNvSpPr/>
              <p:nvPr/>
            </p:nvSpPr>
            <p:spPr>
              <a:xfrm>
                <a:off x="3392446" y="1923471"/>
                <a:ext cx="2697123" cy="10223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F318B4-53B9-B944-AB1A-C8D121EA3AAA}"/>
                  </a:ext>
                </a:extLst>
              </p:cNvPr>
              <p:cNvSpPr/>
              <p:nvPr/>
            </p:nvSpPr>
            <p:spPr>
              <a:xfrm>
                <a:off x="6089567" y="1923471"/>
                <a:ext cx="2697123" cy="10223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6B63500-29D9-6141-ABFA-597B04AD1CFF}"/>
                  </a:ext>
                </a:extLst>
              </p:cNvPr>
              <p:cNvSpPr/>
              <p:nvPr/>
            </p:nvSpPr>
            <p:spPr>
              <a:xfrm>
                <a:off x="8775086" y="1923471"/>
                <a:ext cx="2697123" cy="102238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0454F73-90FF-D14A-9D39-70DDA0EDCC3F}"/>
                  </a:ext>
                </a:extLst>
              </p:cNvPr>
              <p:cNvSpPr/>
              <p:nvPr/>
            </p:nvSpPr>
            <p:spPr>
              <a:xfrm>
                <a:off x="733423" y="2979407"/>
                <a:ext cx="2618737" cy="2492924"/>
              </a:xfrm>
              <a:prstGeom prst="rect">
                <a:avLst/>
              </a:prstGeom>
              <a:noFill/>
              <a:ln w="762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1095AF2-3D78-6A44-81BB-93C7737698AF}"/>
                  </a:ext>
                </a:extLst>
              </p:cNvPr>
              <p:cNvSpPr/>
              <p:nvPr/>
            </p:nvSpPr>
            <p:spPr>
              <a:xfrm>
                <a:off x="3428721" y="2979407"/>
                <a:ext cx="2618737" cy="2492924"/>
              </a:xfrm>
              <a:prstGeom prst="rect">
                <a:avLst/>
              </a:prstGeom>
              <a:noFill/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D282C2-92F1-B940-BD84-58E5D28E5E08}"/>
                  </a:ext>
                </a:extLst>
              </p:cNvPr>
              <p:cNvSpPr/>
              <p:nvPr/>
            </p:nvSpPr>
            <p:spPr>
              <a:xfrm>
                <a:off x="6128759" y="2979407"/>
                <a:ext cx="2618737" cy="2492924"/>
              </a:xfrm>
              <a:prstGeom prst="rect">
                <a:avLst/>
              </a:prstGeom>
              <a:noFill/>
              <a:ln w="762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69A745B-E696-3B4E-9523-1C894AB07C6F}"/>
                  </a:ext>
                </a:extLst>
              </p:cNvPr>
              <p:cNvSpPr/>
              <p:nvPr/>
            </p:nvSpPr>
            <p:spPr>
              <a:xfrm>
                <a:off x="8813481" y="2979407"/>
                <a:ext cx="2618737" cy="2492924"/>
              </a:xfrm>
              <a:prstGeom prst="rect">
                <a:avLst/>
              </a:prstGeom>
              <a:noFill/>
              <a:ln w="76200">
                <a:solidFill>
                  <a:srgbClr val="B3F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18F62B-7428-EF43-B201-F9E7B3AA2E31}"/>
                </a:ext>
              </a:extLst>
            </p:cNvPr>
            <p:cNvSpPr txBox="1"/>
            <p:nvPr/>
          </p:nvSpPr>
          <p:spPr>
            <a:xfrm>
              <a:off x="3497559" y="2104979"/>
              <a:ext cx="2473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Bedre sikkerhet og personvern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7CA328-2B79-B546-A612-F88575A7FE48}"/>
                </a:ext>
              </a:extLst>
            </p:cNvPr>
            <p:cNvSpPr txBox="1"/>
            <p:nvPr/>
          </p:nvSpPr>
          <p:spPr>
            <a:xfrm>
              <a:off x="6217007" y="2104979"/>
              <a:ext cx="25580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Økt medarbeider-tilfredshet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2800DF-D475-E34F-83F9-E927A7DFF48B}"/>
                </a:ext>
              </a:extLst>
            </p:cNvPr>
            <p:cNvSpPr txBox="1"/>
            <p:nvPr/>
          </p:nvSpPr>
          <p:spPr>
            <a:xfrm>
              <a:off x="8899248" y="2104979"/>
              <a:ext cx="2473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Redusert klimaavtrykk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0AB3F6-747B-2941-935A-93293BDEFE9B}"/>
                </a:ext>
              </a:extLst>
            </p:cNvPr>
            <p:cNvSpPr txBox="1"/>
            <p:nvPr/>
          </p:nvSpPr>
          <p:spPr>
            <a:xfrm>
              <a:off x="801860" y="3026686"/>
              <a:ext cx="247326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endPara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r>
                <a:rPr lang="nb-NO" sz="1600" b="1" dirty="0">
                  <a:solidFill>
                    <a:srgbClr val="FF0000"/>
                  </a:solidFill>
                </a:rPr>
                <a:t>Økt personlig produktivitet</a:t>
              </a:r>
            </a:p>
            <a:p>
              <a:pPr>
                <a:buClr>
                  <a:schemeClr val="tx1">
                    <a:lumMod val="85000"/>
                    <a:lumOff val="15000"/>
                  </a:schemeClr>
                </a:buClr>
              </a:pPr>
              <a:endParaRPr lang="nb-NO" sz="1600" b="1" dirty="0">
                <a:solidFill>
                  <a:srgbClr val="FF0000"/>
                </a:solidFill>
              </a:endParaRPr>
            </a:p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r>
                <a:rPr lang="nb-NO" sz="1600" b="1" dirty="0">
                  <a:solidFill>
                    <a:srgbClr val="FF0000"/>
                  </a:solidFill>
                </a:rPr>
                <a:t>Bedre samhandling</a:t>
              </a:r>
            </a:p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endPara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r>
                <a:rPr lang="nb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Mer effektive møter</a:t>
              </a:r>
            </a:p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endPara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r>
                <a:rPr lang="nb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Raskere beslutninger</a:t>
              </a:r>
            </a:p>
            <a:p>
              <a:endParaRPr lang="nb-NO" sz="16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20A0AE8-D9EA-2041-B351-5B233E635260}"/>
                </a:ext>
              </a:extLst>
            </p:cNvPr>
            <p:cNvSpPr txBox="1"/>
            <p:nvPr/>
          </p:nvSpPr>
          <p:spPr>
            <a:xfrm>
              <a:off x="3494260" y="3026686"/>
              <a:ext cx="2473264" cy="206210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endPara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r>
                <a:rPr lang="nb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Moderne sikkerhets-løsninger</a:t>
              </a:r>
            </a:p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endPara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r>
                <a:rPr lang="nb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Redusert skygge-IT</a:t>
              </a:r>
            </a:p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endPara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r>
                <a:rPr lang="nb-NO" sz="1600" b="1" dirty="0">
                  <a:solidFill>
                    <a:srgbClr val="FF0000"/>
                  </a:solidFill>
                </a:rPr>
                <a:t>Økt fokus på brukeropplæring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D8F48C2-CA1C-E749-861B-B6723E24B7A5}"/>
                </a:ext>
              </a:extLst>
            </p:cNvPr>
            <p:cNvSpPr txBox="1"/>
            <p:nvPr/>
          </p:nvSpPr>
          <p:spPr>
            <a:xfrm>
              <a:off x="6199360" y="3026686"/>
              <a:ext cx="257572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endParaRPr lang="nb-NO" sz="1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r>
                <a:rPr lang="nb-NO" sz="16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Økt mobilitet og fleksibilitet gir større personlig frihet</a:t>
              </a:r>
            </a:p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endParaRPr lang="nb-NO" sz="1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r>
                <a:rPr lang="nb-NO" sz="16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Følelse av å være prioritert og benytte moderne løsninger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D1D5EFD-DB05-9E4F-B7E7-6FA8ABA232F2}"/>
                </a:ext>
              </a:extLst>
            </p:cNvPr>
            <p:cNvSpPr txBox="1"/>
            <p:nvPr/>
          </p:nvSpPr>
          <p:spPr>
            <a:xfrm>
              <a:off x="8904460" y="3026686"/>
              <a:ext cx="247326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endParaRPr lang="nb-NO" sz="1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r>
                <a:rPr lang="nb-NO" sz="16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Færre reiser pga.</a:t>
              </a:r>
              <a:br>
                <a:rPr lang="nb-NO" sz="16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b-NO" sz="16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digitale møter</a:t>
              </a:r>
            </a:p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endParaRPr lang="nb-NO" sz="1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184150" indent="-184150">
                <a:buClr>
                  <a:schemeClr val="tx1">
                    <a:lumMod val="85000"/>
                    <a:lumOff val="15000"/>
                  </a:schemeClr>
                </a:buClr>
                <a:buFont typeface="Wingdings" pitchFamily="2" charset="2"/>
                <a:buChar char="§"/>
              </a:pPr>
              <a:r>
                <a:rPr lang="nb-NO" sz="16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Mindre lagring av</a:t>
              </a:r>
              <a:br>
                <a:rPr lang="nb-NO" sz="16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b-NO" sz="16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filer i e-poster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A2BC6B-964B-9B42-A0CC-33752250EF29}"/>
                </a:ext>
              </a:extLst>
            </p:cNvPr>
            <p:cNvSpPr txBox="1"/>
            <p:nvPr/>
          </p:nvSpPr>
          <p:spPr>
            <a:xfrm>
              <a:off x="801860" y="2104979"/>
              <a:ext cx="2314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slo Sans Office" panose="02000000000000000000" pitchFamily="2" charset="0"/>
                </a:rPr>
                <a:t>Arbeide mer effektivt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667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52" y="4236910"/>
            <a:ext cx="5161799" cy="188366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</a:t>
            </a:r>
            <a:r>
              <a:rPr lang="nb-NO" dirty="0" err="1"/>
              <a:t>OneDrive</a:t>
            </a:r>
            <a:r>
              <a:rPr lang="nb-NO" dirty="0"/>
              <a:t>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F1B4B8F-8D98-4B9D-9809-797CDF043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971574" y="320653"/>
            <a:ext cx="3835964" cy="4006798"/>
          </a:xfrm>
          <a:prstGeom prst="rect">
            <a:avLst/>
          </a:prstGeom>
          <a:noFill/>
        </p:spPr>
      </p:pic>
      <p:sp>
        <p:nvSpPr>
          <p:cNvPr id="10" name="Rektangel 9"/>
          <p:cNvSpPr/>
          <p:nvPr/>
        </p:nvSpPr>
        <p:spPr>
          <a:xfrm>
            <a:off x="546469" y="1795749"/>
            <a:ext cx="8024654" cy="43248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6469" y="2032000"/>
            <a:ext cx="7736293" cy="3975030"/>
          </a:xfrm>
        </p:spPr>
        <p:txBody>
          <a:bodyPr/>
          <a:lstStyle/>
          <a:p>
            <a:pPr marL="215900" indent="-215900"/>
            <a:r>
              <a:rPr lang="nb-NO" dirty="0"/>
              <a:t>OneDrive er skytjeneste i Office 365 fra Microsoft som brukes for lagring av filer</a:t>
            </a:r>
            <a:endParaRPr lang="nb-NO"/>
          </a:p>
          <a:p>
            <a:pPr marL="215900" indent="-215900"/>
            <a:r>
              <a:rPr lang="nb-NO" dirty="0"/>
              <a:t>Alle ansatte i UKE skal erstatte dagens hjemmeområde (H:) med OneDrive for Business for lagring av personlige jobbfiler </a:t>
            </a:r>
          </a:p>
          <a:p>
            <a:endParaRPr lang="nb-NO" dirty="0"/>
          </a:p>
          <a:p>
            <a:pPr marL="215900" indent="-215900"/>
            <a:r>
              <a:rPr lang="nb-NO" dirty="0"/>
              <a:t>OneDrive er din private sky for arbeidsrelaterte dokumenter</a:t>
            </a:r>
          </a:p>
          <a:p>
            <a:r>
              <a:rPr lang="nb-NO" dirty="0"/>
              <a:t>Fremdeles ikke lov å lagre private dokumenter eller informasjon av rød kategori = Strengt fortrolig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896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850615"/>
          </a:xfrm>
        </p:spPr>
        <p:txBody>
          <a:bodyPr/>
          <a:lstStyle/>
          <a:p>
            <a:r>
              <a:rPr lang="nb-NO" dirty="0"/>
              <a:t>OneDrive er din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570617"/>
            <a:ext cx="8738175" cy="4237980"/>
          </a:xfrm>
        </p:spPr>
        <p:txBody>
          <a:bodyPr/>
          <a:lstStyle/>
          <a:p>
            <a:r>
              <a:rPr lang="nb-NO" sz="1800" dirty="0"/>
              <a:t>Du har eierskapet til informasjonen som ligger der</a:t>
            </a:r>
          </a:p>
          <a:p>
            <a:r>
              <a:rPr lang="nb-NO" sz="1800" dirty="0"/>
              <a:t>Egen versjonshistorikk – eldre versjoner kan gjenopprettes</a:t>
            </a:r>
          </a:p>
          <a:p>
            <a:r>
              <a:rPr lang="nb-NO" sz="1800" dirty="0" err="1"/>
              <a:t>OneDrive</a:t>
            </a:r>
            <a:r>
              <a:rPr lang="nb-NO" sz="1800" dirty="0"/>
              <a:t> synkroniserer filer på tvers av dine enheter </a:t>
            </a:r>
          </a:p>
          <a:p>
            <a:r>
              <a:rPr lang="nb-NO" sz="1800" dirty="0" smtClean="0"/>
              <a:t>Deling: Du velger </a:t>
            </a:r>
            <a:r>
              <a:rPr lang="nb-NO" sz="1800" dirty="0"/>
              <a:t>om du vil dele innholdet eller </a:t>
            </a:r>
            <a:r>
              <a:rPr lang="nb-NO" sz="1800" dirty="0" smtClean="0"/>
              <a:t>ei</a:t>
            </a:r>
          </a:p>
          <a:p>
            <a:pPr lvl="1"/>
            <a:r>
              <a:rPr lang="nb-NO" sz="1500" dirty="0" smtClean="0"/>
              <a:t>Velg </a:t>
            </a:r>
            <a:r>
              <a:rPr lang="nb-NO" sz="1500" dirty="0" err="1" smtClean="0"/>
              <a:t>elipsemeny</a:t>
            </a:r>
            <a:r>
              <a:rPr lang="nb-NO" sz="1500" dirty="0" smtClean="0"/>
              <a:t>/tre prikker og deling</a:t>
            </a:r>
            <a:endParaRPr lang="nb-NO" sz="1500" dirty="0" smtClean="0"/>
          </a:p>
          <a:p>
            <a:endParaRPr lang="nb-NO" sz="1800" dirty="0" smtClean="0"/>
          </a:p>
          <a:p>
            <a:endParaRPr lang="nb-NO" sz="1800" dirty="0"/>
          </a:p>
          <a:p>
            <a:r>
              <a:rPr lang="nb-NO" sz="1800" dirty="0" smtClean="0"/>
              <a:t>I </a:t>
            </a:r>
            <a:r>
              <a:rPr lang="nb-NO" sz="1800" dirty="0"/>
              <a:t>menyen til venstre kan du gå til </a:t>
            </a:r>
            <a:r>
              <a:rPr lang="nb-NO" sz="1800" b="1" dirty="0"/>
              <a:t>delt</a:t>
            </a:r>
            <a:r>
              <a:rPr lang="nb-NO" sz="1800" dirty="0"/>
              <a:t> og få best oversikt over filer som er delt med deg og filer du har delt med andre. </a:t>
            </a:r>
          </a:p>
          <a:p>
            <a:endParaRPr lang="nb-NO" sz="1800" dirty="0"/>
          </a:p>
        </p:txBody>
      </p:sp>
      <p:pic>
        <p:nvPicPr>
          <p:cNvPr id="4" name="Bild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09" y="2957689"/>
            <a:ext cx="4802223" cy="167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850615"/>
          </a:xfrm>
        </p:spPr>
        <p:txBody>
          <a:bodyPr/>
          <a:lstStyle/>
          <a:p>
            <a:r>
              <a:rPr lang="nb-NO" dirty="0"/>
              <a:t>OneDrive er din</a:t>
            </a:r>
          </a:p>
        </p:txBody>
      </p:sp>
      <p:grpSp>
        <p:nvGrpSpPr>
          <p:cNvPr id="5" name="Gruppe 4"/>
          <p:cNvGrpSpPr/>
          <p:nvPr/>
        </p:nvGrpSpPr>
        <p:grpSpPr>
          <a:xfrm>
            <a:off x="3113385" y="1788218"/>
            <a:ext cx="8781729" cy="4553571"/>
            <a:chOff x="803843" y="1126956"/>
            <a:chExt cx="10871454" cy="5480226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798" y="3932374"/>
              <a:ext cx="1955499" cy="2246400"/>
            </a:xfrm>
            <a:prstGeom prst="rect">
              <a:avLst/>
            </a:prstGeom>
          </p:spPr>
        </p:pic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43" y="1126956"/>
              <a:ext cx="1945787" cy="2246400"/>
            </a:xfrm>
            <a:prstGeom prst="rect">
              <a:avLst/>
            </a:prstGeom>
          </p:spPr>
        </p:pic>
        <p:sp>
          <p:nvSpPr>
            <p:cNvPr id="8" name="Speech Bubble: Rectangle 5">
              <a:extLst>
                <a:ext uri="{FF2B5EF4-FFF2-40B4-BE49-F238E27FC236}">
                  <a16:creationId xmlns:a16="http://schemas.microsoft.com/office/drawing/2014/main" id="{30ED646B-F615-4D2C-81C6-E14F7518855A}"/>
                </a:ext>
              </a:extLst>
            </p:cNvPr>
            <p:cNvSpPr/>
            <p:nvPr/>
          </p:nvSpPr>
          <p:spPr>
            <a:xfrm>
              <a:off x="2749632" y="3373357"/>
              <a:ext cx="6445170" cy="3233825"/>
            </a:xfrm>
            <a:prstGeom prst="wedgeRectCallout">
              <a:avLst>
                <a:gd name="adj1" fmla="val 58273"/>
                <a:gd name="adj2" fmla="val 796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nb-NO" sz="1600" dirty="0"/>
                <a:t>Enkelt sagt:</a:t>
              </a:r>
            </a:p>
            <a:p>
              <a:pPr algn="ctr"/>
              <a:r>
                <a:rPr lang="nb-NO" sz="1600" b="1" dirty="0"/>
                <a:t>SharePoint</a:t>
              </a:r>
              <a:r>
                <a:rPr lang="nb-NO" sz="1600" dirty="0"/>
                <a:t> = en plattform for kontinuerlig samhandling med dine kolleger.</a:t>
              </a:r>
            </a:p>
            <a:p>
              <a:pPr algn="ctr"/>
              <a:r>
                <a:rPr lang="nb-NO" sz="1600" b="1" dirty="0" err="1"/>
                <a:t>OneDrive</a:t>
              </a:r>
              <a:r>
                <a:rPr lang="nb-NO" sz="1600" dirty="0"/>
                <a:t> = en plattform for sikker og praktisk lagring av dataene dine, på tvers av enheter</a:t>
              </a:r>
            </a:p>
          </p:txBody>
        </p:sp>
        <p:sp>
          <p:nvSpPr>
            <p:cNvPr id="9" name="Speech Bubble: Rectangle 14">
              <a:extLst>
                <a:ext uri="{FF2B5EF4-FFF2-40B4-BE49-F238E27FC236}">
                  <a16:creationId xmlns:a16="http://schemas.microsoft.com/office/drawing/2014/main" id="{704D7635-CFDB-468D-A539-C129C350D44A}"/>
                </a:ext>
              </a:extLst>
            </p:cNvPr>
            <p:cNvSpPr/>
            <p:nvPr/>
          </p:nvSpPr>
          <p:spPr>
            <a:xfrm>
              <a:off x="3346283" y="1126956"/>
              <a:ext cx="5496093" cy="1634554"/>
            </a:xfrm>
            <a:prstGeom prst="wedgeRectCallout">
              <a:avLst>
                <a:gd name="adj1" fmla="val -60207"/>
                <a:gd name="adj2" fmla="val 2043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Hva er egentlig forskjellen mellom </a:t>
              </a:r>
              <a:r>
                <a:rPr lang="nb-NO" dirty="0" err="1"/>
                <a:t>OneDrive</a:t>
              </a:r>
              <a:r>
                <a:rPr lang="nb-NO" dirty="0"/>
                <a:t> og SharePoint?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5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95325" y="1593265"/>
            <a:ext cx="5181600" cy="4499561"/>
          </a:xfrm>
        </p:spPr>
        <p:txBody>
          <a:bodyPr/>
          <a:lstStyle/>
          <a:p>
            <a:r>
              <a:rPr lang="nb-NO" dirty="0"/>
              <a:t>Åpne filutforsker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 err="1"/>
              <a:t>Evt</a:t>
            </a:r>
            <a:r>
              <a:rPr lang="nb-NO" dirty="0"/>
              <a:t> sky nederst til høyre på PC-en</a:t>
            </a:r>
          </a:p>
          <a:p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>
          <a:xfrm>
            <a:off x="6315074" y="1593264"/>
            <a:ext cx="5181600" cy="4499561"/>
          </a:xfrm>
        </p:spPr>
        <p:txBody>
          <a:bodyPr/>
          <a:lstStyle/>
          <a:p>
            <a:r>
              <a:rPr lang="nb-NO" dirty="0"/>
              <a:t>Åpne fra Teams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Her får du opp nylige dokumenter også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t="27356"/>
          <a:stretch/>
        </p:blipFill>
        <p:spPr>
          <a:xfrm>
            <a:off x="2002285" y="5812265"/>
            <a:ext cx="2766705" cy="56112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020" y="1456781"/>
            <a:ext cx="847970" cy="643829"/>
          </a:xfrm>
          <a:prstGeom prst="rect">
            <a:avLst/>
          </a:prstGeom>
        </p:spPr>
      </p:pic>
      <p:pic>
        <p:nvPicPr>
          <p:cNvPr id="12" name="Snagit_SNG819">
            <a:extLst>
              <a:ext uri="{FF2B5EF4-FFF2-40B4-BE49-F238E27FC236}">
                <a16:creationId xmlns:a16="http://schemas.microsoft.com/office/drawing/2014/main" id="{2C614C2F-5DF9-41AA-A529-A433B3AD73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1"/>
          <a:stretch/>
        </p:blipFill>
        <p:spPr>
          <a:xfrm>
            <a:off x="695324" y="2231694"/>
            <a:ext cx="4073665" cy="27809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8652" y="2027898"/>
            <a:ext cx="5755647" cy="3067050"/>
          </a:xfrm>
          <a:prstGeom prst="rect">
            <a:avLst/>
          </a:prstGeom>
        </p:spPr>
      </p:pic>
      <p:sp>
        <p:nvSpPr>
          <p:cNvPr id="8" name="Avrundet rektangel 7"/>
          <p:cNvSpPr/>
          <p:nvPr/>
        </p:nvSpPr>
        <p:spPr>
          <a:xfrm>
            <a:off x="695324" y="3632261"/>
            <a:ext cx="1541099" cy="34152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Avrundet rektangel 13"/>
          <p:cNvSpPr/>
          <p:nvPr/>
        </p:nvSpPr>
        <p:spPr>
          <a:xfrm>
            <a:off x="5993176" y="2930488"/>
            <a:ext cx="736293" cy="61510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Avrundet rektangel 15"/>
          <p:cNvSpPr/>
          <p:nvPr/>
        </p:nvSpPr>
        <p:spPr>
          <a:xfrm>
            <a:off x="2710149" y="5783487"/>
            <a:ext cx="616945" cy="58989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94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583324" y="1813034"/>
            <a:ext cx="10452538" cy="3689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Tømme h: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Slett dokumenter du har kopiert fra f: eller andre steder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Slett dokumenter du ikke lengre trenger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Dokumenter som andre for eksempel ditt team/din seksjon også skal ha tilgang til kan du laste opp til Teams-gruppen under filer, eller flytte til f: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Private, ikke jobb-relaterte dokumenter flyttes til privat verktøy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Når du har avklart hvilke dokumenter du skal ha med deg til </a:t>
            </a:r>
            <a:r>
              <a:rPr lang="nb-NO" dirty="0" err="1"/>
              <a:t>OneDrive</a:t>
            </a:r>
            <a:r>
              <a:rPr lang="nb-NO" dirty="0"/>
              <a:t>, kan du flytte på vanlig måte i utforskeren – se egen veiledning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20.09.2021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21" y="559689"/>
            <a:ext cx="1634855" cy="208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3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Opprette nytt dokument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9767113" cy="4060826"/>
          </a:xfrm>
        </p:spPr>
        <p:txBody>
          <a:bodyPr/>
          <a:lstStyle/>
          <a:p>
            <a:r>
              <a:rPr lang="nb-NO" dirty="0"/>
              <a:t>Gjennom </a:t>
            </a:r>
            <a:r>
              <a:rPr lang="nb-NO" dirty="0" err="1"/>
              <a:t>OneDrive</a:t>
            </a:r>
            <a:r>
              <a:rPr lang="nb-NO" dirty="0"/>
              <a:t> i Teams har du tilgang til å opprette nye filer og mapper. Det gjør du ved å klikke på + Ny og velge dokumenttype</a:t>
            </a:r>
          </a:p>
          <a:p>
            <a:r>
              <a:rPr lang="nb-NO" dirty="0"/>
              <a:t>Du kan også laste opp filer som ligger lagret lokalt på din PC. Velg da «Last opp»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20.09.2021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014" y="3844106"/>
            <a:ext cx="2033090" cy="224872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871" y="3650110"/>
            <a:ext cx="4674116" cy="2483124"/>
          </a:xfrm>
          <a:prstGeom prst="rect">
            <a:avLst/>
          </a:prstGeom>
        </p:spPr>
      </p:pic>
      <p:sp>
        <p:nvSpPr>
          <p:cNvPr id="12" name="Avrundet rektangel 11"/>
          <p:cNvSpPr/>
          <p:nvPr/>
        </p:nvSpPr>
        <p:spPr>
          <a:xfrm>
            <a:off x="7966351" y="4340647"/>
            <a:ext cx="1621317" cy="175218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Avrundet rektangel 12"/>
          <p:cNvSpPr/>
          <p:nvPr/>
        </p:nvSpPr>
        <p:spPr>
          <a:xfrm>
            <a:off x="1549706" y="4013060"/>
            <a:ext cx="736293" cy="61510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Avrundet rektangel 13"/>
          <p:cNvSpPr/>
          <p:nvPr/>
        </p:nvSpPr>
        <p:spPr>
          <a:xfrm>
            <a:off x="4351662" y="4043190"/>
            <a:ext cx="736293" cy="58497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896775"/>
      </p:ext>
    </p:extLst>
  </p:cSld>
  <p:clrMapOvr>
    <a:masterClrMapping/>
  </p:clrMapOvr>
</p:sld>
</file>

<file path=ppt/theme/theme1.xml><?xml version="1.0" encoding="utf-8"?>
<a:theme xmlns:a="http://schemas.openxmlformats.org/drawingml/2006/main" name="Oslo_2019_enkel_rød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.potx" id="{217B7A46-873F-BA47-A338-56B8ECCF670A}" vid="{66AA196B-ADEA-0D42-B0B9-FAB886B25F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0b1f960-735d-4da6-a5aa-4240fcfd518d">
      <UserInfo>
        <DisplayName>Elisabeth Nielsen</DisplayName>
        <AccountId>75</AccountId>
        <AccountType/>
      </UserInfo>
      <UserInfo>
        <DisplayName>Gunn-Frid Strande</DisplayName>
        <AccountId>76</AccountId>
        <AccountType/>
      </UserInfo>
      <UserInfo>
        <DisplayName>Bitten Ingeborg Sine Sogge Høgsaas</DisplayName>
        <AccountId>77</AccountId>
        <AccountType/>
      </UserInfo>
      <UserInfo>
        <DisplayName>Venera Veliqi-Lekaj</DisplayName>
        <AccountId>78</AccountId>
        <AccountType/>
      </UserInfo>
      <UserInfo>
        <DisplayName>Wenche Storholt</DisplayName>
        <AccountId>79</AccountId>
        <AccountType/>
      </UserInfo>
      <UserInfo>
        <DisplayName>Stig Ørjan Øwre</DisplayName>
        <AccountId>80</AccountId>
        <AccountType/>
      </UserInfo>
      <UserInfo>
        <DisplayName>José Oriol Argüelles Naya</DisplayName>
        <AccountId>81</AccountId>
        <AccountType/>
      </UserInfo>
      <UserInfo>
        <DisplayName>Fredrik Johansson</DisplayName>
        <AccountId>26</AccountId>
        <AccountType/>
      </UserInfo>
      <UserInfo>
        <DisplayName>Tine Walle</DisplayName>
        <AccountId>56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80B510673EB4CB4B989E106295859" ma:contentTypeVersion="8" ma:contentTypeDescription="Create a new document." ma:contentTypeScope="" ma:versionID="a46f18f21b6f97186c0c43e3f8ccd137">
  <xsd:schema xmlns:xsd="http://www.w3.org/2001/XMLSchema" xmlns:xs="http://www.w3.org/2001/XMLSchema" xmlns:p="http://schemas.microsoft.com/office/2006/metadata/properties" xmlns:ns2="ef444a7a-9776-4343-934b-6ef57a8e7579" xmlns:ns3="70b1f960-735d-4da6-a5aa-4240fcfd518d" targetNamespace="http://schemas.microsoft.com/office/2006/metadata/properties" ma:root="true" ma:fieldsID="e932264745a43700f82e1c124d28ed99" ns2:_="" ns3:_="">
    <xsd:import namespace="ef444a7a-9776-4343-934b-6ef57a8e7579"/>
    <xsd:import namespace="70b1f960-735d-4da6-a5aa-4240fcfd51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44a7a-9776-4343-934b-6ef57a8e7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1f960-735d-4da6-a5aa-4240fcfd518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64D307-EFCF-43A0-80FB-2864077A4A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9899C7-951D-4417-B92C-4EC680E3A63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0b1f960-735d-4da6-a5aa-4240fcfd518d"/>
    <ds:schemaRef ds:uri="http://schemas.microsoft.com/office/infopath/2007/PartnerControls"/>
    <ds:schemaRef ds:uri="http://purl.org/dc/elements/1.1/"/>
    <ds:schemaRef ds:uri="ef444a7a-9776-4343-934b-6ef57a8e757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C19D49-2510-44ED-919F-98C8205D1F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444a7a-9776-4343-934b-6ef57a8e7579"/>
    <ds:schemaRef ds:uri="70b1f960-735d-4da6-a5aa-4240fcfd51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Oslo_2019_enkel_rød</Template>
  <TotalTime>11404</TotalTime>
  <Words>1350</Words>
  <Application>Microsoft Office PowerPoint</Application>
  <PresentationFormat>Widescreen</PresentationFormat>
  <Paragraphs>235</Paragraphs>
  <Slides>21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7" baseType="lpstr">
      <vt:lpstr>Arial</vt:lpstr>
      <vt:lpstr>Calibri</vt:lpstr>
      <vt:lpstr>Wingdings</vt:lpstr>
      <vt:lpstr>Segoe UI Light</vt:lpstr>
      <vt:lpstr>Oslo Sans Office</vt:lpstr>
      <vt:lpstr>Oslo_2019_enkel_rød</vt:lpstr>
      <vt:lpstr>OneDrive for nybegynnere </vt:lpstr>
      <vt:lpstr>Innhold</vt:lpstr>
      <vt:lpstr>PowerPoint-presentasjon</vt:lpstr>
      <vt:lpstr>Hva er OneDrive?</vt:lpstr>
      <vt:lpstr>OneDrive er din</vt:lpstr>
      <vt:lpstr>OneDrive er din</vt:lpstr>
      <vt:lpstr>Hvor?</vt:lpstr>
      <vt:lpstr>Tømme h:</vt:lpstr>
      <vt:lpstr>Opprette nytt dokument</vt:lpstr>
      <vt:lpstr>Lagring av dokument</vt:lpstr>
      <vt:lpstr>Følsomhetsetiketter</vt:lpstr>
      <vt:lpstr>Klassifiseringsgrupper/Følsomhet</vt:lpstr>
      <vt:lpstr>Klassifiseringsgrupper/Følsomhet</vt:lpstr>
      <vt:lpstr>Gjenfinning i OneDrive - Velg ‘Filer’ og ‘OneDrive’ </vt:lpstr>
      <vt:lpstr>Gjenfinning - Ut fra type dokument</vt:lpstr>
      <vt:lpstr>Gjenfinning  – Nylige dokumenter under filer i Teams</vt:lpstr>
      <vt:lpstr>Gjenfinning  - Søk i Teams og filtrering</vt:lpstr>
      <vt:lpstr>Versjonshåndtering</vt:lpstr>
      <vt:lpstr>Bruk av nettleser og flere enheter</vt:lpstr>
      <vt:lpstr>Retningslinjer for dokumentbehandling i UKE</vt:lpstr>
      <vt:lpstr>Retningslinjer 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Meld inn i Domenet</dc:creator>
  <cp:lastModifiedBy>Conni Nielsen</cp:lastModifiedBy>
  <cp:revision>72</cp:revision>
  <cp:lastPrinted>2019-03-22T09:42:42Z</cp:lastPrinted>
  <dcterms:created xsi:type="dcterms:W3CDTF">2019-06-07T10:17:46Z</dcterms:created>
  <dcterms:modified xsi:type="dcterms:W3CDTF">2021-09-20T14:30:39Z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0x010100FCB80B510673EB4CB4B989E106295859</vt:lpwstr>
  </property>
</Properties>
</file>